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8" r:id="rId5"/>
    <p:sldId id="257" r:id="rId6"/>
    <p:sldId id="260" r:id="rId7"/>
    <p:sldId id="261" r:id="rId8"/>
    <p:sldId id="262" r:id="rId9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CE8E0"/>
    <a:srgbClr val="C5E8C3"/>
    <a:srgbClr val="1F6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B2D878-F9DE-FF72-14FA-7A0170A83158}" v="128" dt="2025-01-07T18:51:39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2" autoAdjust="0"/>
    <p:restoredTop sz="94660"/>
  </p:normalViewPr>
  <p:slideViewPr>
    <p:cSldViewPr snapToGrid="0">
      <p:cViewPr varScale="1">
        <p:scale>
          <a:sx n="83" d="100"/>
          <a:sy n="83" d="100"/>
        </p:scale>
        <p:origin x="9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Nally, Heather" userId="S::heather.mcnally@bmc.org::6854db89-68d8-44db-8d2a-844d077c0b9e" providerId="AD" clId="Web-{26B2D878-F9DE-FF72-14FA-7A0170A83158}"/>
    <pc:docChg chg="modSld">
      <pc:chgData name="McNally, Heather" userId="S::heather.mcnally@bmc.org::6854db89-68d8-44db-8d2a-844d077c0b9e" providerId="AD" clId="Web-{26B2D878-F9DE-FF72-14FA-7A0170A83158}" dt="2025-01-07T18:51:39.734" v="81" actId="1076"/>
      <pc:docMkLst>
        <pc:docMk/>
      </pc:docMkLst>
      <pc:sldChg chg="modSp">
        <pc:chgData name="McNally, Heather" userId="S::heather.mcnally@bmc.org::6854db89-68d8-44db-8d2a-844d077c0b9e" providerId="AD" clId="Web-{26B2D878-F9DE-FF72-14FA-7A0170A83158}" dt="2025-01-07T18:50:11.812" v="1" actId="20577"/>
        <pc:sldMkLst>
          <pc:docMk/>
          <pc:sldMk cId="2803592673" sldId="257"/>
        </pc:sldMkLst>
        <pc:spChg chg="mod">
          <ac:chgData name="McNally, Heather" userId="S::heather.mcnally@bmc.org::6854db89-68d8-44db-8d2a-844d077c0b9e" providerId="AD" clId="Web-{26B2D878-F9DE-FF72-14FA-7A0170A83158}" dt="2025-01-07T18:50:11.812" v="1" actId="20577"/>
          <ac:spMkLst>
            <pc:docMk/>
            <pc:sldMk cId="2803592673" sldId="257"/>
            <ac:spMk id="2" creationId="{00000000-0000-0000-0000-000000000000}"/>
          </ac:spMkLst>
        </pc:spChg>
      </pc:sldChg>
      <pc:sldChg chg="addSp modSp">
        <pc:chgData name="McNally, Heather" userId="S::heather.mcnally@bmc.org::6854db89-68d8-44db-8d2a-844d077c0b9e" providerId="AD" clId="Web-{26B2D878-F9DE-FF72-14FA-7A0170A83158}" dt="2025-01-07T18:51:39.734" v="81" actId="1076"/>
        <pc:sldMkLst>
          <pc:docMk/>
          <pc:sldMk cId="1237728906" sldId="260"/>
        </pc:sldMkLst>
        <pc:spChg chg="add mod">
          <ac:chgData name="McNally, Heather" userId="S::heather.mcnally@bmc.org::6854db89-68d8-44db-8d2a-844d077c0b9e" providerId="AD" clId="Web-{26B2D878-F9DE-FF72-14FA-7A0170A83158}" dt="2025-01-07T18:51:39.734" v="81" actId="1076"/>
          <ac:spMkLst>
            <pc:docMk/>
            <pc:sldMk cId="1237728906" sldId="260"/>
            <ac:spMk id="2" creationId="{1644A309-1448-27DA-92CB-848FE494890B}"/>
          </ac:spMkLst>
        </pc:spChg>
        <pc:graphicFrameChg chg="mod modGraphic">
          <ac:chgData name="McNally, Heather" userId="S::heather.mcnally@bmc.org::6854db89-68d8-44db-8d2a-844d077c0b9e" providerId="AD" clId="Web-{26B2D878-F9DE-FF72-14FA-7A0170A83158}" dt="2025-01-07T18:51:39.703" v="80" actId="1076"/>
          <ac:graphicFrameMkLst>
            <pc:docMk/>
            <pc:sldMk cId="1237728906" sldId="260"/>
            <ac:graphicFrameMk id="6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ACCFB-53EE-441A-AEB0-4B4404ABF14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A2307-4A3D-419A-8310-A79DFE86C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4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rections, Presenter Info, Case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40323" y="1512360"/>
            <a:ext cx="7291753" cy="1057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400" b="1" u="sng" kern="0" dirty="0">
                <a:solidFill>
                  <a:srgbClr val="1F6C38"/>
                </a:solidFill>
                <a:effectLst/>
                <a:latin typeface="Aptos" panose="020B0004020202020204" pitchFamily="34" charset="0"/>
              </a:rPr>
              <a:t>Details &amp; Directions</a:t>
            </a:r>
          </a:p>
          <a:p>
            <a:pPr marL="342900" marR="0" lvl="0" indent="-166688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accent6">
                    <a:lumMod val="1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 template with brief information- bullet points are fine </a:t>
            </a:r>
          </a:p>
          <a:p>
            <a:pPr marL="342900" marR="0" lvl="0" indent="-166688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accent6">
                    <a:lumMod val="1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include PHI (protected health information) </a:t>
            </a:r>
          </a:p>
          <a:p>
            <a:pPr marL="342900" marR="0" lvl="0" indent="-166688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accent6">
                    <a:lumMod val="1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prepared to provide a brief history and answer questions about the patient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48860" y="2789414"/>
            <a:ext cx="5474677" cy="0"/>
          </a:xfrm>
          <a:prstGeom prst="line">
            <a:avLst/>
          </a:prstGeom>
          <a:ln w="28575">
            <a:solidFill>
              <a:srgbClr val="1F6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225632" y="2970140"/>
            <a:ext cx="7338950" cy="101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Your Information</a:t>
            </a: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Provider Name(s) and Role:</a:t>
            </a: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Agency/Context: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148860" y="4207907"/>
            <a:ext cx="5474677" cy="0"/>
          </a:xfrm>
          <a:prstGeom prst="line">
            <a:avLst/>
          </a:prstGeom>
          <a:ln w="28575">
            <a:solidFill>
              <a:srgbClr val="1F6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240323" y="4432834"/>
            <a:ext cx="73389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Case Information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605234" y="4829908"/>
            <a:ext cx="6388100" cy="5052645"/>
          </a:xfrm>
          <a:prstGeom prst="rect">
            <a:avLst/>
          </a:prstGeom>
        </p:spPr>
        <p:txBody>
          <a:bodyPr/>
          <a:lstStyle>
            <a:lvl1pPr marL="0" marR="0" indent="0" algn="l" defTabSz="7772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 sz="1200" b="0" u="none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1pPr>
            <a:lvl2pPr>
              <a:defRPr sz="1400">
                <a:latin typeface="Aptos" panose="020B0004020202020204" pitchFamily="34" charset="0"/>
              </a:defRPr>
            </a:lvl2pPr>
            <a:lvl3pPr>
              <a:defRPr sz="1400">
                <a:latin typeface="Aptos" panose="020B0004020202020204" pitchFamily="34" charset="0"/>
              </a:defRPr>
            </a:lvl3pPr>
            <a:lvl4pPr>
              <a:defRPr sz="1400">
                <a:latin typeface="Aptos" panose="020B0004020202020204" pitchFamily="34" charset="0"/>
              </a:defRPr>
            </a:lvl4pPr>
            <a:lvl5pPr>
              <a:defRPr sz="1400">
                <a:latin typeface="Aptos" panose="020B0004020202020204" pitchFamily="34" charset="0"/>
              </a:defRPr>
            </a:lvl5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Case Information</a:t>
            </a:r>
          </a:p>
          <a:p>
            <a:pPr marR="0">
              <a:spcBef>
                <a:spcPts val="0"/>
              </a:spcBef>
              <a:spcAft>
                <a:spcPts val="800"/>
              </a:spcAft>
            </a:pPr>
            <a:endParaRPr lang="en-US" sz="1400" b="1" u="sng" kern="0" dirty="0">
              <a:solidFill>
                <a:srgbClr val="1F6C38"/>
              </a:solidFill>
              <a:latin typeface="Aptos" panose="020B0004020202020204" pitchFamily="34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648683" y="3332891"/>
            <a:ext cx="4338638" cy="2728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1pPr>
            <a:lvl2pPr>
              <a:defRPr sz="1400">
                <a:latin typeface="Aptos" panose="020B0004020202020204" pitchFamily="34" charset="0"/>
              </a:defRPr>
            </a:lvl2pPr>
            <a:lvl3pPr>
              <a:defRPr sz="1400">
                <a:latin typeface="Aptos" panose="020B0004020202020204" pitchFamily="34" charset="0"/>
              </a:defRPr>
            </a:lvl3pPr>
            <a:lvl4pPr>
              <a:defRPr sz="1400">
                <a:latin typeface="Aptos" panose="020B0004020202020204" pitchFamily="34" charset="0"/>
              </a:defRPr>
            </a:lvl4pPr>
            <a:lvl5pPr>
              <a:defRPr sz="1400">
                <a:latin typeface="Aptos" panose="020B0004020202020204" pitchFamily="34" charset="0"/>
              </a:defRPr>
            </a:lvl5pPr>
          </a:lstStyle>
          <a:p>
            <a:pPr lvl="0"/>
            <a:r>
              <a:rPr lang="en-US" dirty="0"/>
              <a:t>Provider Name(s) and Role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1874960" y="3672335"/>
            <a:ext cx="4338638" cy="2440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1pPr>
            <a:lvl2pPr>
              <a:defRPr sz="1400">
                <a:latin typeface="Aptos" panose="020B0004020202020204" pitchFamily="34" charset="0"/>
              </a:defRPr>
            </a:lvl2pPr>
            <a:lvl3pPr>
              <a:defRPr sz="1400">
                <a:latin typeface="Aptos" panose="020B0004020202020204" pitchFamily="34" charset="0"/>
              </a:defRPr>
            </a:lvl3pPr>
            <a:lvl4pPr>
              <a:defRPr sz="1400">
                <a:latin typeface="Aptos" panose="020B0004020202020204" pitchFamily="34" charset="0"/>
              </a:defRPr>
            </a:lvl4pPr>
            <a:lvl5pPr>
              <a:defRPr sz="1400">
                <a:latin typeface="Aptos" panose="020B0004020202020204" pitchFamily="34" charset="0"/>
              </a:defRPr>
            </a:lvl5pPr>
          </a:lstStyle>
          <a:p>
            <a:pPr lvl="0"/>
            <a:r>
              <a:rPr lang="en-US" dirty="0"/>
              <a:t>Agency/Context</a:t>
            </a:r>
          </a:p>
        </p:txBody>
      </p:sp>
    </p:spTree>
    <p:extLst>
      <p:ext uri="{BB962C8B-B14F-4D97-AF65-F5344CB8AC3E}">
        <p14:creationId xmlns:p14="http://schemas.microsoft.com/office/powerpoint/2010/main" val="279830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ing, Demographics, Scre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2738" y="1551648"/>
            <a:ext cx="7291754" cy="101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Initial</a:t>
            </a:r>
            <a:r>
              <a:rPr lang="en-US" sz="1400" b="1" u="sng" kern="0" baseline="0" dirty="0">
                <a:solidFill>
                  <a:srgbClr val="1F6C38"/>
                </a:solidFill>
                <a:latin typeface="Aptos" panose="020B0004020202020204" pitchFamily="34" charset="0"/>
              </a:rPr>
              <a:t> Framing</a:t>
            </a:r>
            <a:endParaRPr lang="en-US" sz="1400" b="1" u="sng" kern="0" dirty="0">
              <a:solidFill>
                <a:srgbClr val="1F6C38"/>
              </a:solidFill>
              <a:latin typeface="Aptos" panose="020B0004020202020204" pitchFamily="34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did</a:t>
            </a:r>
            <a:r>
              <a:rPr lang="en-US" sz="1400" baseline="0" dirty="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select this case?</a:t>
            </a:r>
            <a:endParaRPr lang="en-US" sz="1400" dirty="0">
              <a:solidFill>
                <a:schemeClr val="accent6">
                  <a:lumMod val="10000"/>
                </a:schemeClr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What questions</a:t>
            </a:r>
            <a:r>
              <a:rPr lang="en-US" sz="1400" baseline="0" dirty="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you have for the group?</a:t>
            </a:r>
            <a:endParaRPr lang="en-US" sz="1400" dirty="0">
              <a:solidFill>
                <a:schemeClr val="accent6">
                  <a:lumMod val="10000"/>
                </a:schemeClr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519113" y="2563813"/>
            <a:ext cx="6402387" cy="1773237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20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1pPr>
            <a:lvl2pPr>
              <a:defRPr sz="1400">
                <a:latin typeface="Aptos" panose="020B0004020202020204" pitchFamily="34" charset="0"/>
              </a:defRPr>
            </a:lvl2pPr>
            <a:lvl3pPr>
              <a:defRPr sz="1400">
                <a:latin typeface="Aptos" panose="020B0004020202020204" pitchFamily="34" charset="0"/>
              </a:defRPr>
            </a:lvl3pPr>
            <a:lvl4pPr>
              <a:defRPr sz="1400">
                <a:latin typeface="Aptos" panose="020B0004020202020204" pitchFamily="34" charset="0"/>
              </a:defRPr>
            </a:lvl4pPr>
            <a:lvl5pPr>
              <a:defRPr sz="1400">
                <a:latin typeface="Aptos" panose="020B0004020202020204" pitchFamily="34" charset="0"/>
              </a:defRPr>
            </a:lvl5pPr>
          </a:lstStyle>
          <a:p>
            <a:pPr lvl="0"/>
            <a:r>
              <a:rPr lang="en-US" dirty="0"/>
              <a:t>Questions</a:t>
            </a:r>
          </a:p>
          <a:p>
            <a:pPr lvl="0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140233" y="4885629"/>
            <a:ext cx="5474677" cy="0"/>
          </a:xfrm>
          <a:prstGeom prst="line">
            <a:avLst/>
          </a:prstGeom>
          <a:ln w="28575">
            <a:solidFill>
              <a:srgbClr val="1F6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 userDrawn="1"/>
        </p:nvSpPr>
        <p:spPr>
          <a:xfrm>
            <a:off x="222738" y="5120109"/>
            <a:ext cx="7291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Client Demographics</a:t>
            </a:r>
          </a:p>
        </p:txBody>
      </p:sp>
      <p:sp>
        <p:nvSpPr>
          <p:cNvPr id="19" name="Table Placeholder 18"/>
          <p:cNvSpPr>
            <a:spLocks noGrp="1"/>
          </p:cNvSpPr>
          <p:nvPr>
            <p:ph type="tbl" sz="quarter" idx="13"/>
          </p:nvPr>
        </p:nvSpPr>
        <p:spPr>
          <a:xfrm>
            <a:off x="1140233" y="5427886"/>
            <a:ext cx="5270500" cy="13890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2674938" y="1924050"/>
            <a:ext cx="4246562" cy="266700"/>
          </a:xfrm>
          <a:prstGeom prst="rect">
            <a:avLst/>
          </a:prstGeom>
        </p:spPr>
        <p:txBody>
          <a:bodyPr/>
          <a:lstStyle>
            <a:lvl1pPr marL="0" marR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i="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1pPr>
            <a:lvl2pPr marL="388620" indent="0">
              <a:buNone/>
              <a:defRPr sz="120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2pPr>
            <a:lvl3pPr marL="777240" indent="0">
              <a:buNone/>
              <a:defRPr sz="120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3pPr>
            <a:lvl4pPr marL="1165860" indent="0">
              <a:buNone/>
              <a:defRPr sz="120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4pPr>
            <a:lvl5pPr marL="1554480" indent="0">
              <a:buNone/>
              <a:defRPr sz="120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5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Why did you select this case?</a:t>
            </a:r>
          </a:p>
          <a:p>
            <a:pPr lvl="0"/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1140233" y="7246385"/>
            <a:ext cx="5474677" cy="0"/>
          </a:xfrm>
          <a:prstGeom prst="line">
            <a:avLst/>
          </a:prstGeom>
          <a:ln w="28575">
            <a:solidFill>
              <a:srgbClr val="1F6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 userDrawn="1"/>
        </p:nvSpPr>
        <p:spPr>
          <a:xfrm>
            <a:off x="235526" y="7441250"/>
            <a:ext cx="72879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Screening Tools</a:t>
            </a:r>
          </a:p>
        </p:txBody>
      </p:sp>
      <p:sp>
        <p:nvSpPr>
          <p:cNvPr id="26" name="Table Placeholder 25"/>
          <p:cNvSpPr>
            <a:spLocks noGrp="1"/>
          </p:cNvSpPr>
          <p:nvPr>
            <p:ph type="tbl" sz="quarter" idx="15" hasCustomPrompt="1"/>
          </p:nvPr>
        </p:nvSpPr>
        <p:spPr>
          <a:xfrm>
            <a:off x="1139825" y="7939088"/>
            <a:ext cx="5357813" cy="177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6">
                    <a:lumMod val="10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Table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72857" y="7641325"/>
            <a:ext cx="1356834" cy="27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US" sz="1000" b="1" dirty="0">
                <a:solidFill>
                  <a:srgbClr val="00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(Bold all that apply)</a:t>
            </a:r>
            <a:endParaRPr lang="en-US" sz="1000" dirty="0">
              <a:solidFill>
                <a:srgbClr val="000000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04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Issues, Risk Assessment, Dx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2738" y="1551648"/>
            <a:ext cx="7291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Key Issues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140233" y="4416709"/>
            <a:ext cx="5474677" cy="0"/>
          </a:xfrm>
          <a:prstGeom prst="line">
            <a:avLst/>
          </a:prstGeom>
          <a:ln w="28575">
            <a:solidFill>
              <a:srgbClr val="1F6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 userDrawn="1"/>
        </p:nvSpPr>
        <p:spPr>
          <a:xfrm>
            <a:off x="222738" y="4557405"/>
            <a:ext cx="7291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Psychological</a:t>
            </a:r>
            <a:r>
              <a:rPr lang="en-US" sz="1400" b="1" u="sng" kern="0" baseline="0" dirty="0">
                <a:solidFill>
                  <a:srgbClr val="1F6C38"/>
                </a:solidFill>
                <a:latin typeface="Aptos" panose="020B0004020202020204" pitchFamily="34" charset="0"/>
              </a:rPr>
              <a:t> Risk Assessment</a:t>
            </a:r>
            <a:endParaRPr lang="en-US" sz="1400" b="1" u="sng" kern="0" dirty="0">
              <a:solidFill>
                <a:srgbClr val="1F6C38"/>
              </a:solidFill>
              <a:latin typeface="Aptos" panose="020B0004020202020204" pitchFamily="34" charset="0"/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1140233" y="6742295"/>
            <a:ext cx="5474677" cy="0"/>
          </a:xfrm>
          <a:prstGeom prst="line">
            <a:avLst/>
          </a:prstGeom>
          <a:ln w="28575">
            <a:solidFill>
              <a:srgbClr val="1F6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 userDrawn="1"/>
        </p:nvSpPr>
        <p:spPr>
          <a:xfrm>
            <a:off x="235526" y="6984053"/>
            <a:ext cx="72879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Diagnostic Information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235526" y="1955801"/>
            <a:ext cx="7287637" cy="22656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222738" y="4970588"/>
            <a:ext cx="7300425" cy="14183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235526" y="7393173"/>
            <a:ext cx="7287637" cy="16764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34950" y="4745553"/>
            <a:ext cx="1356834" cy="27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US" sz="1000" b="1" dirty="0">
                <a:solidFill>
                  <a:srgbClr val="00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(Bold all that apply)</a:t>
            </a:r>
            <a:endParaRPr lang="en-US" sz="1000" dirty="0">
              <a:solidFill>
                <a:srgbClr val="000000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44A309-1448-27DA-92CB-848FE494890B}"/>
              </a:ext>
            </a:extLst>
          </p:cNvPr>
          <p:cNvSpPr/>
          <p:nvPr userDrawn="1"/>
        </p:nvSpPr>
        <p:spPr>
          <a:xfrm>
            <a:off x="234950" y="1743822"/>
            <a:ext cx="3875317" cy="2708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US" sz="1000" b="1" dirty="0">
                <a:solidFill>
                  <a:srgbClr val="000000"/>
                </a:solidFill>
                <a:latin typeface="Aptos"/>
                <a:ea typeface="Times New Roman" panose="02020603050405020304" pitchFamily="18" charset="0"/>
                <a:cs typeface="Times New Roman"/>
              </a:rPr>
              <a:t>(Add an 'x' in the box to the left of the issues that apply)</a:t>
            </a:r>
            <a:endParaRPr lang="en-US" sz="1000" dirty="0">
              <a:solidFill>
                <a:srgbClr val="000000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67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atment, T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2738" y="1399249"/>
            <a:ext cx="7291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Treatment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140233" y="4147080"/>
            <a:ext cx="5474677" cy="0"/>
          </a:xfrm>
          <a:prstGeom prst="line">
            <a:avLst/>
          </a:prstGeom>
          <a:ln w="28575">
            <a:solidFill>
              <a:srgbClr val="1F6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 userDrawn="1"/>
        </p:nvSpPr>
        <p:spPr>
          <a:xfrm>
            <a:off x="222738" y="4276053"/>
            <a:ext cx="7291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Therapeutic</a:t>
            </a:r>
            <a:r>
              <a:rPr lang="en-US" sz="1400" b="1" u="sng" kern="0" baseline="0" dirty="0">
                <a:solidFill>
                  <a:srgbClr val="1F6C38"/>
                </a:solidFill>
                <a:latin typeface="Aptos" panose="020B0004020202020204" pitchFamily="34" charset="0"/>
              </a:rPr>
              <a:t> Tools</a:t>
            </a:r>
            <a:endParaRPr lang="en-US" sz="1400" b="1" u="sng" kern="0" dirty="0">
              <a:solidFill>
                <a:srgbClr val="1F6C38"/>
              </a:solidFill>
              <a:latin typeface="Aptos" panose="020B0004020202020204" pitchFamily="34" charset="0"/>
            </a:endParaRP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235526" y="1803402"/>
            <a:ext cx="7287637" cy="22656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222738" y="4689236"/>
            <a:ext cx="7300425" cy="14183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9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99292" y="1790760"/>
            <a:ext cx="7291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800"/>
              </a:spcAft>
            </a:pPr>
            <a:r>
              <a:rPr lang="en-US" sz="1400" b="1" u="sng" kern="0" dirty="0">
                <a:solidFill>
                  <a:srgbClr val="1F6C38"/>
                </a:solidFill>
                <a:latin typeface="Aptos" panose="020B0004020202020204" pitchFamily="34" charset="0"/>
              </a:rPr>
              <a:t>Reflection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99293" y="2778369"/>
            <a:ext cx="7291753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000000"/>
                </a:solidFill>
                <a:latin typeface="Aptos" panose="020B0004020202020204" pitchFamily="34" charset="0"/>
              </a:defRPr>
            </a:lvl1pPr>
            <a:lvl2pPr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2pPr>
            <a:lvl3pPr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3pPr>
            <a:lvl4pPr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4pPr>
            <a:lvl5pPr>
              <a:defRPr sz="1200">
                <a:solidFill>
                  <a:srgbClr val="000000"/>
                </a:solidFill>
                <a:latin typeface="Aptos" panose="020B0004020202020204" pitchFamily="34" charset="0"/>
              </a:defRPr>
            </a:lvl5pPr>
          </a:lstStyle>
          <a:p>
            <a:pPr lvl="0"/>
            <a:r>
              <a:rPr lang="en-US" dirty="0"/>
              <a:t>Answer Here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98585" y="2098537"/>
            <a:ext cx="668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Aptos" panose="020B0004020202020204" pitchFamily="34" charset="0"/>
              </a:rPr>
              <a:t>How does it feel for you to work with this child/family?</a:t>
            </a:r>
          </a:p>
          <a:p>
            <a:r>
              <a:rPr lang="en-US" sz="1400" i="1" dirty="0">
                <a:solidFill>
                  <a:srgbClr val="000000"/>
                </a:solidFill>
                <a:latin typeface="Aptos" panose="020B0004020202020204" pitchFamily="34" charset="0"/>
              </a:rPr>
              <a:t>(This can include physical</a:t>
            </a:r>
            <a:r>
              <a:rPr lang="en-US" sz="1400" i="1" baseline="0" dirty="0">
                <a:solidFill>
                  <a:srgbClr val="000000"/>
                </a:solidFill>
                <a:latin typeface="Aptos" panose="020B0004020202020204" pitchFamily="34" charset="0"/>
              </a:rPr>
              <a:t>, emotional, and/or cognitive experiences)</a:t>
            </a:r>
            <a:endParaRPr lang="en-US" sz="1400" i="1" dirty="0">
              <a:solidFill>
                <a:srgbClr val="000000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3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53" y="167420"/>
            <a:ext cx="5943600" cy="79057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932291" y="978144"/>
            <a:ext cx="3649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1F6C38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BHC Case Presentation Template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72308" y="1347476"/>
            <a:ext cx="5474677" cy="0"/>
          </a:xfrm>
          <a:prstGeom prst="line">
            <a:avLst/>
          </a:prstGeom>
          <a:ln w="28575">
            <a:solidFill>
              <a:srgbClr val="1F6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64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4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611290" y="1897810"/>
            <a:ext cx="4310736" cy="267419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0" indent="0">
              <a:buNone/>
            </a:pPr>
            <a:endParaRPr lang="en-US" sz="1200" dirty="0">
              <a:solidFill>
                <a:schemeClr val="accent6">
                  <a:lumMod val="10000"/>
                </a:schemeClr>
              </a:solidFill>
              <a:latin typeface="Aptos" panose="020B00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331973512"/>
              </p:ext>
            </p:extLst>
          </p:nvPr>
        </p:nvGraphicFramePr>
        <p:xfrm>
          <a:off x="672857" y="5469504"/>
          <a:ext cx="6409428" cy="134536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49573">
                  <a:extLst>
                    <a:ext uri="{9D8B030D-6E8A-4147-A177-3AD203B41FA5}">
                      <a16:colId xmlns:a16="http://schemas.microsoft.com/office/drawing/2014/main" val="137616791"/>
                    </a:ext>
                  </a:extLst>
                </a:gridCol>
                <a:gridCol w="4459855">
                  <a:extLst>
                    <a:ext uri="{9D8B030D-6E8A-4147-A177-3AD203B41FA5}">
                      <a16:colId xmlns:a16="http://schemas.microsoft.com/office/drawing/2014/main" val="1475394768"/>
                    </a:ext>
                  </a:extLst>
                </a:gridCol>
              </a:tblGrid>
              <a:tr h="336341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Aptos" panose="020B0004020202020204" pitchFamily="34" charset="0"/>
                        </a:rPr>
                        <a:t>Gender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7401"/>
                  </a:ext>
                </a:extLst>
              </a:tr>
              <a:tr h="336341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Aptos" panose="020B0004020202020204" pitchFamily="34" charset="0"/>
                        </a:rPr>
                        <a:t>Age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855732"/>
                  </a:ext>
                </a:extLst>
              </a:tr>
              <a:tr h="336341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Aptos" panose="020B0004020202020204" pitchFamily="34" charset="0"/>
                        </a:rPr>
                        <a:t>Ethnicity/Race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996397"/>
                  </a:ext>
                </a:extLst>
              </a:tr>
              <a:tr h="336341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Aptos" panose="020B0004020202020204" pitchFamily="34" charset="0"/>
                        </a:rPr>
                        <a:t>Language/Proficiency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745256"/>
                  </a:ext>
                </a:extLst>
              </a:tr>
            </a:tbl>
          </a:graphicData>
        </a:graphic>
      </p:graphicFrame>
      <p:graphicFrame>
        <p:nvGraphicFramePr>
          <p:cNvPr id="6" name="Table Placeholder 4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538460151"/>
              </p:ext>
            </p:extLst>
          </p:nvPr>
        </p:nvGraphicFramePr>
        <p:xfrm>
          <a:off x="672857" y="7947320"/>
          <a:ext cx="6409428" cy="112939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14117">
                  <a:extLst>
                    <a:ext uri="{9D8B030D-6E8A-4147-A177-3AD203B41FA5}">
                      <a16:colId xmlns:a16="http://schemas.microsoft.com/office/drawing/2014/main" val="137616791"/>
                    </a:ext>
                  </a:extLst>
                </a:gridCol>
                <a:gridCol w="4195311">
                  <a:extLst>
                    <a:ext uri="{9D8B030D-6E8A-4147-A177-3AD203B41FA5}">
                      <a16:colId xmlns:a16="http://schemas.microsoft.com/office/drawing/2014/main" val="1475394768"/>
                    </a:ext>
                  </a:extLst>
                </a:gridCol>
              </a:tblGrid>
              <a:tr h="489314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Screening Tool Administered?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PSC-17/ PHQ-9 / GAD 7 / MFQ / ASQ / MCHAT / SCARED / Vanderbilt / Beck / CRAFFT / CBCL / Other: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7401"/>
                  </a:ext>
                </a:extLst>
              </a:tr>
              <a:tr h="574589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If administered more than once, are there any changes on screening measures?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855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59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Placeholder 6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417752460"/>
              </p:ext>
            </p:extLst>
          </p:nvPr>
        </p:nvGraphicFramePr>
        <p:xfrm>
          <a:off x="234950" y="7440475"/>
          <a:ext cx="7300914" cy="195290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72032">
                  <a:extLst>
                    <a:ext uri="{9D8B030D-6E8A-4147-A177-3AD203B41FA5}">
                      <a16:colId xmlns:a16="http://schemas.microsoft.com/office/drawing/2014/main" val="1531037657"/>
                    </a:ext>
                  </a:extLst>
                </a:gridCol>
                <a:gridCol w="3628882">
                  <a:extLst>
                    <a:ext uri="{9D8B030D-6E8A-4147-A177-3AD203B41FA5}">
                      <a16:colId xmlns:a16="http://schemas.microsoft.com/office/drawing/2014/main" val="1751891810"/>
                    </a:ext>
                  </a:extLst>
                </a:gridCol>
              </a:tblGrid>
              <a:tr h="57978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What diagnoses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 are you considering and ruling out?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26139"/>
                  </a:ext>
                </a:extLst>
              </a:tr>
              <a:tr h="793339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cultural, environmental, circumstantial factors may be contributing to the client’s current presentation or symptomology?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07987"/>
                  </a:ext>
                </a:extLst>
              </a:tr>
              <a:tr h="57978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What assumptions or biases may be contributing to your diagnostic formulation?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46564"/>
                  </a:ext>
                </a:extLst>
              </a:tr>
            </a:tbl>
          </a:graphicData>
        </a:graphic>
      </p:graphicFrame>
      <p:graphicFrame>
        <p:nvGraphicFramePr>
          <p:cNvPr id="8" name="Table Placeholder 7"/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654036573"/>
              </p:ext>
            </p:extLst>
          </p:nvPr>
        </p:nvGraphicFramePr>
        <p:xfrm>
          <a:off x="234950" y="5119317"/>
          <a:ext cx="7288212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22053">
                  <a:extLst>
                    <a:ext uri="{9D8B030D-6E8A-4147-A177-3AD203B41FA5}">
                      <a16:colId xmlns:a16="http://schemas.microsoft.com/office/drawing/2014/main" val="1925999943"/>
                    </a:ext>
                  </a:extLst>
                </a:gridCol>
                <a:gridCol w="1822053">
                  <a:extLst>
                    <a:ext uri="{9D8B030D-6E8A-4147-A177-3AD203B41FA5}">
                      <a16:colId xmlns:a16="http://schemas.microsoft.com/office/drawing/2014/main" val="399798347"/>
                    </a:ext>
                  </a:extLst>
                </a:gridCol>
                <a:gridCol w="1822053">
                  <a:extLst>
                    <a:ext uri="{9D8B030D-6E8A-4147-A177-3AD203B41FA5}">
                      <a16:colId xmlns:a16="http://schemas.microsoft.com/office/drawing/2014/main" val="3823771318"/>
                    </a:ext>
                  </a:extLst>
                </a:gridCol>
                <a:gridCol w="1822053">
                  <a:extLst>
                    <a:ext uri="{9D8B030D-6E8A-4147-A177-3AD203B41FA5}">
                      <a16:colId xmlns:a16="http://schemas.microsoft.com/office/drawing/2014/main" val="23158858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Failure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 to thrive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Abuse/sexual abuse/neglect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Exposure to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 domestic violence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Exposure to/victim of community violence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9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Living in poverty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Familial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 substance abuse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Caregiver depression/distress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Family history of mental illness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210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Unhoused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Cultural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 barriers/adjustments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Immigration issues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</a:rPr>
                        <a:t>Lack of resources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449016"/>
                  </a:ext>
                </a:extLst>
              </a:tr>
            </a:tbl>
          </a:graphicData>
        </a:graphic>
      </p:graphicFrame>
      <p:graphicFrame>
        <p:nvGraphicFramePr>
          <p:cNvPr id="6" name="Table Placeholder 2"/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4182065565"/>
              </p:ext>
            </p:extLst>
          </p:nvPr>
        </p:nvGraphicFramePr>
        <p:xfrm>
          <a:off x="234950" y="2087899"/>
          <a:ext cx="7288213" cy="22139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668">
                  <a:extLst>
                    <a:ext uri="{9D8B030D-6E8A-4147-A177-3AD203B41FA5}">
                      <a16:colId xmlns:a16="http://schemas.microsoft.com/office/drawing/2014/main" val="915308408"/>
                    </a:ext>
                  </a:extLst>
                </a:gridCol>
                <a:gridCol w="3366439">
                  <a:extLst>
                    <a:ext uri="{9D8B030D-6E8A-4147-A177-3AD203B41FA5}">
                      <a16:colId xmlns:a16="http://schemas.microsoft.com/office/drawing/2014/main" val="4075902563"/>
                    </a:ext>
                  </a:extLst>
                </a:gridCol>
                <a:gridCol w="276255">
                  <a:extLst>
                    <a:ext uri="{9D8B030D-6E8A-4147-A177-3AD203B41FA5}">
                      <a16:colId xmlns:a16="http://schemas.microsoft.com/office/drawing/2014/main" val="2121850656"/>
                    </a:ext>
                  </a:extLst>
                </a:gridCol>
                <a:gridCol w="3367851">
                  <a:extLst>
                    <a:ext uri="{9D8B030D-6E8A-4147-A177-3AD203B41FA5}">
                      <a16:colId xmlns:a16="http://schemas.microsoft.com/office/drawing/2014/main" val="491964226"/>
                    </a:ext>
                  </a:extLst>
                </a:gridCol>
              </a:tblGrid>
              <a:tr h="27432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Hyperactivity, inattention, or disruptiveness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Social/material needs 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898582"/>
                  </a:ext>
                </a:extLst>
              </a:tr>
              <a:tr h="270163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Depression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Developmental concern 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480330"/>
                  </a:ext>
                </a:extLst>
              </a:tr>
              <a:tr h="27986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Anxiety 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Caregiver mental health concern 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560469"/>
                  </a:ext>
                </a:extLst>
              </a:tr>
              <a:tr h="270163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Eating issues 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Child/caregiver relational concern 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426700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Substance use/addiction risk 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Safety/SI concern ​​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461825"/>
                  </a:ext>
                </a:extLst>
              </a:tr>
              <a:tr h="254923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Trauma/violence 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School related concern  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376538"/>
                  </a:ext>
                </a:extLst>
              </a:tr>
              <a:tr h="27847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Family stress and/or stress reaction 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Other: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959672"/>
                  </a:ext>
                </a:extLst>
              </a:tr>
              <a:tr h="28401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Chronic disease management (med)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840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72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2529335628"/>
              </p:ext>
            </p:extLst>
          </p:nvPr>
        </p:nvGraphicFramePr>
        <p:xfrm>
          <a:off x="234949" y="1730169"/>
          <a:ext cx="7288215" cy="2296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61393">
                  <a:extLst>
                    <a:ext uri="{9D8B030D-6E8A-4147-A177-3AD203B41FA5}">
                      <a16:colId xmlns:a16="http://schemas.microsoft.com/office/drawing/2014/main" val="501955126"/>
                    </a:ext>
                  </a:extLst>
                </a:gridCol>
                <a:gridCol w="4126822">
                  <a:extLst>
                    <a:ext uri="{9D8B030D-6E8A-4147-A177-3AD203B41FA5}">
                      <a16:colId xmlns:a16="http://schemas.microsoft.com/office/drawing/2014/main" val="30817242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How did client come to treatment with you?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77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What form of service delivery are you providing (i.e. IBH, IHT, outpatient, etc.)?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748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How many times have you met with the client?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77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What are the treatment goals?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87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What is at least one identifiable metric generated by the child/family that can be/is tracked over time?</a:t>
                      </a:r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000874"/>
                  </a:ext>
                </a:extLst>
              </a:tr>
            </a:tbl>
          </a:graphicData>
        </a:graphic>
      </p:graphicFrame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80119935"/>
              </p:ext>
            </p:extLst>
          </p:nvPr>
        </p:nvGraphicFramePr>
        <p:xfrm>
          <a:off x="234949" y="4643248"/>
          <a:ext cx="7329633" cy="5237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617">
                  <a:extLst>
                    <a:ext uri="{9D8B030D-6E8A-4147-A177-3AD203B41FA5}">
                      <a16:colId xmlns:a16="http://schemas.microsoft.com/office/drawing/2014/main" val="4253913867"/>
                    </a:ext>
                  </a:extLst>
                </a:gridCol>
                <a:gridCol w="2698805">
                  <a:extLst>
                    <a:ext uri="{9D8B030D-6E8A-4147-A177-3AD203B41FA5}">
                      <a16:colId xmlns:a16="http://schemas.microsoft.com/office/drawing/2014/main" val="1232152840"/>
                    </a:ext>
                  </a:extLst>
                </a:gridCol>
                <a:gridCol w="2443211">
                  <a:extLst>
                    <a:ext uri="{9D8B030D-6E8A-4147-A177-3AD203B41FA5}">
                      <a16:colId xmlns:a16="http://schemas.microsoft.com/office/drawing/2014/main" val="52968754"/>
                    </a:ext>
                  </a:extLst>
                </a:gridCol>
              </a:tblGrid>
              <a:tr h="4222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Therapeutic Tool Used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Why is it applicable?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 of application?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023920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Emotional Regulation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387498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Motivational Interviewing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994785"/>
                  </a:ext>
                </a:extLst>
              </a:tr>
              <a:tr h="483106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 Restructuring &amp; Reappraisal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715885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Psychoeducation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784999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Therapeutic Exposure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738745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Behavioral Activation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555662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Parental Coaching &amp; Support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288534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Problem Solving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86847"/>
                  </a:ext>
                </a:extLst>
              </a:tr>
              <a:tr h="483106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Interpersonal &amp; Communication Skills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967604"/>
                  </a:ext>
                </a:extLst>
              </a:tr>
              <a:tr h="422230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Other: 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34652"/>
                  </a:ext>
                </a:extLst>
              </a:tr>
              <a:tr h="470743">
                <a:tc>
                  <a:txBody>
                    <a:bodyPr/>
                    <a:lstStyle/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Other:</a:t>
                      </a:r>
                    </a:p>
                    <a:p>
                      <a:pPr marL="0" marR="0">
                        <a:lnSpc>
                          <a:spcPct val="11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25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21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5541" y="2794660"/>
            <a:ext cx="7291753" cy="54038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7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AM UP">
      <a:dk1>
        <a:srgbClr val="2C5176"/>
      </a:dk1>
      <a:lt1>
        <a:srgbClr val="FFFFFF"/>
      </a:lt1>
      <a:dk2>
        <a:srgbClr val="1F6C38"/>
      </a:dk2>
      <a:lt2>
        <a:srgbClr val="F7F7F8"/>
      </a:lt2>
      <a:accent1>
        <a:srgbClr val="297CA8"/>
      </a:accent1>
      <a:accent2>
        <a:srgbClr val="77BADE"/>
      </a:accent2>
      <a:accent3>
        <a:srgbClr val="D2E8F4"/>
      </a:accent3>
      <a:accent4>
        <a:srgbClr val="132A44"/>
      </a:accent4>
      <a:accent5>
        <a:srgbClr val="DBDADB"/>
      </a:accent5>
      <a:accent6>
        <a:srgbClr val="C5E8C3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DDB80B2FD2034BBCF8A2C86D4B2DBA" ma:contentTypeVersion="25" ma:contentTypeDescription="Create a new document." ma:contentTypeScope="" ma:versionID="51ef45a29d4e9b1a2023c024027ac2fd">
  <xsd:schema xmlns:xsd="http://www.w3.org/2001/XMLSchema" xmlns:xs="http://www.w3.org/2001/XMLSchema" xmlns:p="http://schemas.microsoft.com/office/2006/metadata/properties" xmlns:ns2="6d7928bf-a193-4a81-b101-c18a1b5af782" xmlns:ns3="e937a3b4-ced8-470d-8e43-93041006c3f9" targetNamespace="http://schemas.microsoft.com/office/2006/metadata/properties" ma:root="true" ma:fieldsID="ced161fbad5ef43bb171d675d00c8f57" ns2:_="" ns3:_="">
    <xsd:import namespace="6d7928bf-a193-4a81-b101-c18a1b5af782"/>
    <xsd:import namespace="e937a3b4-ced8-470d-8e43-93041006c3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7928bf-a193-4a81-b101-c18a1b5af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fddfc6a-7a00-4d61-babe-e7a88612b4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22" nillable="true" ma:displayName="Location" ma:hidden="true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7a3b4-ced8-470d-8e43-93041006c3f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a87e2f7-58d9-430b-a36c-9283b0ef4bda}" ma:internalName="TaxCatchAll" ma:readOnly="false" ma:showField="CatchAllData" ma:web="e937a3b4-ced8-470d-8e43-93041006c3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7928bf-a193-4a81-b101-c18a1b5af782">
      <Terms xmlns="http://schemas.microsoft.com/office/infopath/2007/PartnerControls"/>
    </lcf76f155ced4ddcb4097134ff3c332f>
    <TaxCatchAll xmlns="e937a3b4-ced8-470d-8e43-93041006c3f9" xsi:nil="true"/>
  </documentManagement>
</p:properties>
</file>

<file path=customXml/itemProps1.xml><?xml version="1.0" encoding="utf-8"?>
<ds:datastoreItem xmlns:ds="http://schemas.openxmlformats.org/officeDocument/2006/customXml" ds:itemID="{96170872-4265-467E-9723-934B4EEC54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515614-6334-413D-8814-290A41E6EC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7928bf-a193-4a81-b101-c18a1b5af782"/>
    <ds:schemaRef ds:uri="e937a3b4-ced8-470d-8e43-93041006c3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23A63B-881D-4964-BC87-5DA0A142C1AC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e937a3b4-ced8-470d-8e43-93041006c3f9"/>
    <ds:schemaRef ds:uri="6d7928bf-a193-4a81-b101-c18a1b5af78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279</Words>
  <Application>Microsoft Office PowerPoint</Application>
  <PresentationFormat>Custom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Segoe UI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Boston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McNally, Heather</dc:creator>
  <cp:lastModifiedBy>McNally, Heather</cp:lastModifiedBy>
  <cp:revision>33</cp:revision>
  <dcterms:created xsi:type="dcterms:W3CDTF">2025-01-07T15:23:26Z</dcterms:created>
  <dcterms:modified xsi:type="dcterms:W3CDTF">2025-02-04T16:15:28Z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0x010100EDDDB80B2FD2034BBCF8A2C86D4B2DBA</vt:lpwstr>
  </property>
  <property fmtid="{D5CDD505-2E9C-101B-9397-08002B2CF9AE}" pid="3" name="MediaServiceImageTags">
    <vt:lpwstr/>
  </property>
</Properties>
</file>