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8" r:id="rId5"/>
    <p:sldId id="263" r:id="rId6"/>
    <p:sldId id="265" r:id="rId7"/>
    <p:sldId id="266" r:id="rId8"/>
    <p:sldId id="268"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CE8E0"/>
    <a:srgbClr val="1F6C38"/>
    <a:srgbClr val="C5E8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3D2A35-8DEE-D109-C4B1-2FCD8E120265}" v="54" dt="2025-01-07T19:47:51.830"/>
    <p1510:client id="{26B2D878-F9DE-FF72-14FA-7A0170A83158}" v="128" dt="2025-01-07T18:51:39.734"/>
    <p1510:client id="{4F8ADDF5-C620-6E4F-7C5E-0FF5B4306EC7}" v="37" dt="2025-01-07T21:32:34.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818" autoAdjust="0"/>
    <p:restoredTop sz="86453" autoAdjust="0"/>
  </p:normalViewPr>
  <p:slideViewPr>
    <p:cSldViewPr snapToGrid="0">
      <p:cViewPr varScale="1">
        <p:scale>
          <a:sx n="74" d="100"/>
          <a:sy n="74" d="100"/>
        </p:scale>
        <p:origin x="2081" y="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Nally, Heather" userId="S::heather.mcnally@bmc.org::6854db89-68d8-44db-8d2a-844d077c0b9e" providerId="AD" clId="Web-{4F8ADDF5-C620-6E4F-7C5E-0FF5B4306EC7}"/>
    <pc:docChg chg="modSld">
      <pc:chgData name="McNally, Heather" userId="S::heather.mcnally@bmc.org::6854db89-68d8-44db-8d2a-844d077c0b9e" providerId="AD" clId="Web-{4F8ADDF5-C620-6E4F-7C5E-0FF5B4306EC7}" dt="2025-01-07T21:32:34.492" v="34"/>
      <pc:docMkLst>
        <pc:docMk/>
      </pc:docMkLst>
      <pc:sldChg chg="addSp delSp modSp">
        <pc:chgData name="McNally, Heather" userId="S::heather.mcnally@bmc.org::6854db89-68d8-44db-8d2a-844d077c0b9e" providerId="AD" clId="Web-{4F8ADDF5-C620-6E4F-7C5E-0FF5B4306EC7}" dt="2025-01-07T21:32:34.492" v="34"/>
        <pc:sldMkLst>
          <pc:docMk/>
          <pc:sldMk cId="854289386" sldId="266"/>
        </pc:sldMkLst>
        <pc:spChg chg="add del mod">
          <ac:chgData name="McNally, Heather" userId="S::heather.mcnally@bmc.org::6854db89-68d8-44db-8d2a-844d077c0b9e" providerId="AD" clId="Web-{4F8ADDF5-C620-6E4F-7C5E-0FF5B4306EC7}" dt="2025-01-07T21:32:03.742" v="29"/>
          <ac:spMkLst>
            <pc:docMk/>
            <pc:sldMk cId="854289386" sldId="266"/>
            <ac:spMk id="3" creationId="{579F5914-A5BA-3B94-6C9C-92468DBFC6A6}"/>
          </ac:spMkLst>
        </pc:spChg>
        <pc:graphicFrameChg chg="add del mod modGraphic">
          <ac:chgData name="McNally, Heather" userId="S::heather.mcnally@bmc.org::6854db89-68d8-44db-8d2a-844d077c0b9e" providerId="AD" clId="Web-{4F8ADDF5-C620-6E4F-7C5E-0FF5B4306EC7}" dt="2025-01-07T21:32:34.492" v="34"/>
          <ac:graphicFrameMkLst>
            <pc:docMk/>
            <pc:sldMk cId="854289386" sldId="266"/>
            <ac:graphicFrameMk id="4" creationId="{00000000-0000-0000-0000-000000000000}"/>
          </ac:graphicFrameMkLst>
        </pc:graphicFrameChg>
      </pc:sldChg>
    </pc:docChg>
  </pc:docChgLst>
  <pc:docChgLst>
    <pc:chgData name="McNally, Heather" userId="S::heather.mcnally@bmc.org::6854db89-68d8-44db-8d2a-844d077c0b9e" providerId="AD" clId="Web-{033D2A35-8DEE-D109-C4B1-2FCD8E120265}"/>
    <pc:docChg chg="modSld">
      <pc:chgData name="McNally, Heather" userId="S::heather.mcnally@bmc.org::6854db89-68d8-44db-8d2a-844d077c0b9e" providerId="AD" clId="Web-{033D2A35-8DEE-D109-C4B1-2FCD8E120265}" dt="2025-01-07T19:47:51.830" v="44"/>
      <pc:docMkLst>
        <pc:docMk/>
      </pc:docMkLst>
      <pc:sldChg chg="modSp">
        <pc:chgData name="McNally, Heather" userId="S::heather.mcnally@bmc.org::6854db89-68d8-44db-8d2a-844d077c0b9e" providerId="AD" clId="Web-{033D2A35-8DEE-D109-C4B1-2FCD8E120265}" dt="2025-01-07T19:47:51.830" v="44"/>
        <pc:sldMkLst>
          <pc:docMk/>
          <pc:sldMk cId="2863813310" sldId="265"/>
        </pc:sldMkLst>
        <pc:graphicFrameChg chg="mod modGraphic">
          <ac:chgData name="McNally, Heather" userId="S::heather.mcnally@bmc.org::6854db89-68d8-44db-8d2a-844d077c0b9e" providerId="AD" clId="Web-{033D2A35-8DEE-D109-C4B1-2FCD8E120265}" dt="2025-01-07T19:47:51.830" v="44"/>
          <ac:graphicFrameMkLst>
            <pc:docMk/>
            <pc:sldMk cId="2863813310" sldId="265"/>
            <ac:graphicFrameMk id="3" creationId="{00000000-0000-0000-0000-000000000000}"/>
          </ac:graphicFrameMkLst>
        </pc:graphicFrameChg>
      </pc:sldChg>
    </pc:docChg>
  </pc:docChgLst>
  <pc:docChgLst>
    <pc:chgData name="McNally, Heather" userId="S::heather.mcnally@bmc.org::6854db89-68d8-44db-8d2a-844d077c0b9e" providerId="AD" clId="Web-{26B2D878-F9DE-FF72-14FA-7A0170A83158}"/>
    <pc:docChg chg="modSld">
      <pc:chgData name="McNally, Heather" userId="S::heather.mcnally@bmc.org::6854db89-68d8-44db-8d2a-844d077c0b9e" providerId="AD" clId="Web-{26B2D878-F9DE-FF72-14FA-7A0170A83158}" dt="2025-01-07T18:51:39.734" v="81" actId="1076"/>
      <pc:docMkLst>
        <pc:docMk/>
      </pc:docMkLst>
      <pc:sldChg chg="modSp">
        <pc:chgData name="McNally, Heather" userId="S::heather.mcnally@bmc.org::6854db89-68d8-44db-8d2a-844d077c0b9e" providerId="AD" clId="Web-{26B2D878-F9DE-FF72-14FA-7A0170A83158}" dt="2025-01-07T18:50:11.812" v="1" actId="20577"/>
        <pc:sldMkLst>
          <pc:docMk/>
          <pc:sldMk cId="2803592673" sldId="257"/>
        </pc:sldMkLst>
        <pc:spChg chg="mod">
          <ac:chgData name="McNally, Heather" userId="S::heather.mcnally@bmc.org::6854db89-68d8-44db-8d2a-844d077c0b9e" providerId="AD" clId="Web-{26B2D878-F9DE-FF72-14FA-7A0170A83158}" dt="2025-01-07T18:50:11.812" v="1" actId="20577"/>
          <ac:spMkLst>
            <pc:docMk/>
            <pc:sldMk cId="2803592673" sldId="257"/>
            <ac:spMk id="2" creationId="{00000000-0000-0000-0000-000000000000}"/>
          </ac:spMkLst>
        </pc:spChg>
      </pc:sldChg>
      <pc:sldChg chg="addSp modSp">
        <pc:chgData name="McNally, Heather" userId="S::heather.mcnally@bmc.org::6854db89-68d8-44db-8d2a-844d077c0b9e" providerId="AD" clId="Web-{26B2D878-F9DE-FF72-14FA-7A0170A83158}" dt="2025-01-07T18:51:39.734" v="81" actId="1076"/>
        <pc:sldMkLst>
          <pc:docMk/>
          <pc:sldMk cId="1237728906" sldId="260"/>
        </pc:sldMkLst>
        <pc:spChg chg="add mod">
          <ac:chgData name="McNally, Heather" userId="S::heather.mcnally@bmc.org::6854db89-68d8-44db-8d2a-844d077c0b9e" providerId="AD" clId="Web-{26B2D878-F9DE-FF72-14FA-7A0170A83158}" dt="2025-01-07T18:51:39.734" v="81" actId="1076"/>
          <ac:spMkLst>
            <pc:docMk/>
            <pc:sldMk cId="1237728906" sldId="260"/>
            <ac:spMk id="2" creationId="{1644A309-1448-27DA-92CB-848FE494890B}"/>
          </ac:spMkLst>
        </pc:spChg>
        <pc:graphicFrameChg chg="mod modGraphic">
          <ac:chgData name="McNally, Heather" userId="S::heather.mcnally@bmc.org::6854db89-68d8-44db-8d2a-844d077c0b9e" providerId="AD" clId="Web-{26B2D878-F9DE-FF72-14FA-7A0170A83158}" dt="2025-01-07T18:51:39.703" v="80" actId="1076"/>
          <ac:graphicFrameMkLst>
            <pc:docMk/>
            <pc:sldMk cId="1237728906" sldId="260"/>
            <ac:graphicFrameMk id="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CACCFB-53EE-441A-AEB0-4B4404ABF14C}" type="datetimeFigureOut">
              <a:rPr lang="en-US" smtClean="0"/>
              <a:t>1/7/2025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A2307-4A3D-419A-8310-A79DFE86C789}" type="slidenum">
              <a:rPr lang="en-US" smtClean="0"/>
              <a:t>‹#›</a:t>
            </a:fld>
            <a:endParaRPr lang="en-US"/>
          </a:p>
        </p:txBody>
      </p:sp>
    </p:spTree>
    <p:extLst>
      <p:ext uri="{BB962C8B-B14F-4D97-AF65-F5344CB8AC3E}">
        <p14:creationId xmlns:p14="http://schemas.microsoft.com/office/powerpoint/2010/main" val="3943348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rections, Presenter Info, Case Info">
    <p:spTree>
      <p:nvGrpSpPr>
        <p:cNvPr id="1" name=""/>
        <p:cNvGrpSpPr/>
        <p:nvPr/>
      </p:nvGrpSpPr>
      <p:grpSpPr>
        <a:xfrm>
          <a:off x="0" y="0"/>
          <a:ext cx="0" cy="0"/>
          <a:chOff x="0" y="0"/>
          <a:chExt cx="0" cy="0"/>
        </a:xfrm>
      </p:grpSpPr>
      <p:sp>
        <p:nvSpPr>
          <p:cNvPr id="7" name="Rectangle 6"/>
          <p:cNvSpPr/>
          <p:nvPr userDrawn="1"/>
        </p:nvSpPr>
        <p:spPr>
          <a:xfrm>
            <a:off x="240323" y="1512360"/>
            <a:ext cx="7291753" cy="1057597"/>
          </a:xfrm>
          <a:prstGeom prst="rect">
            <a:avLst/>
          </a:prstGeom>
        </p:spPr>
        <p:txBody>
          <a:bodyPr wrap="square">
            <a:spAutoFit/>
          </a:bodyPr>
          <a:lstStyle/>
          <a:p>
            <a:pPr marR="0">
              <a:spcBef>
                <a:spcPts val="0"/>
              </a:spcBef>
              <a:spcAft>
                <a:spcPts val="0"/>
              </a:spcAft>
            </a:pPr>
            <a:r>
              <a:rPr lang="en-US" sz="1400" b="1" u="sng" kern="0" dirty="0">
                <a:solidFill>
                  <a:srgbClr val="1F6C38"/>
                </a:solidFill>
                <a:effectLst/>
                <a:latin typeface="Aptos" panose="020B0004020202020204" pitchFamily="34" charset="0"/>
              </a:rPr>
              <a:t>Details &amp; Directions</a:t>
            </a:r>
          </a:p>
          <a:p>
            <a:pPr marL="342900" marR="0" lvl="0" indent="-166688">
              <a:lnSpc>
                <a:spcPct val="116000"/>
              </a:lnSpc>
              <a:spcBef>
                <a:spcPts val="0"/>
              </a:spcBef>
              <a:spcAft>
                <a:spcPts val="0"/>
              </a:spcAft>
              <a:buFont typeface="Symbol" panose="05050102010706020507" pitchFamily="18" charset="2"/>
              <a:buChar char=""/>
            </a:pPr>
            <a:r>
              <a:rPr lang="en-US" sz="1400" dirty="0">
                <a:solidFill>
                  <a:schemeClr val="accent6">
                    <a:lumMod val="10000"/>
                  </a:schemeClr>
                </a:solidFill>
                <a:effectLst/>
                <a:latin typeface="Aptos" panose="020B0004020202020204" pitchFamily="34" charset="0"/>
                <a:ea typeface="Times New Roman" panose="02020603050405020304" pitchFamily="18" charset="0"/>
                <a:cs typeface="Times New Roman" panose="02020603050405020304" pitchFamily="18" charset="0"/>
              </a:rPr>
              <a:t>Complete template with brief information- bullet points are fine </a:t>
            </a:r>
          </a:p>
          <a:p>
            <a:pPr marL="342900" marR="0" lvl="0" indent="-166688">
              <a:lnSpc>
                <a:spcPct val="116000"/>
              </a:lnSpc>
              <a:spcBef>
                <a:spcPts val="0"/>
              </a:spcBef>
              <a:spcAft>
                <a:spcPts val="0"/>
              </a:spcAft>
              <a:buFont typeface="Symbol" panose="05050102010706020507" pitchFamily="18" charset="2"/>
              <a:buChar char=""/>
            </a:pPr>
            <a:r>
              <a:rPr lang="en-US" sz="1400" dirty="0">
                <a:solidFill>
                  <a:schemeClr val="accent6">
                    <a:lumMod val="10000"/>
                  </a:schemeClr>
                </a:solidFill>
                <a:effectLst/>
                <a:latin typeface="Aptos" panose="020B0004020202020204" pitchFamily="34" charset="0"/>
                <a:ea typeface="Times New Roman" panose="02020603050405020304" pitchFamily="18" charset="0"/>
                <a:cs typeface="Times New Roman" panose="02020603050405020304" pitchFamily="18" charset="0"/>
              </a:rPr>
              <a:t>Do not include PHI (protected health information) </a:t>
            </a:r>
          </a:p>
          <a:p>
            <a:pPr marL="342900" marR="0" lvl="0" indent="-166688">
              <a:lnSpc>
                <a:spcPct val="116000"/>
              </a:lnSpc>
              <a:spcBef>
                <a:spcPts val="0"/>
              </a:spcBef>
              <a:spcAft>
                <a:spcPts val="0"/>
              </a:spcAft>
              <a:buFont typeface="Symbol" panose="05050102010706020507" pitchFamily="18" charset="2"/>
              <a:buChar char=""/>
            </a:pPr>
            <a:r>
              <a:rPr lang="en-US" sz="1400" dirty="0">
                <a:solidFill>
                  <a:schemeClr val="accent6">
                    <a:lumMod val="10000"/>
                  </a:schemeClr>
                </a:solidFill>
                <a:effectLst/>
                <a:latin typeface="Aptos" panose="020B0004020202020204" pitchFamily="34" charset="0"/>
                <a:ea typeface="Times New Roman" panose="02020603050405020304" pitchFamily="18" charset="0"/>
                <a:cs typeface="Times New Roman" panose="02020603050405020304" pitchFamily="18" charset="0"/>
              </a:rPr>
              <a:t>Be prepared to provide a brief history and answer questions about the patient</a:t>
            </a:r>
          </a:p>
        </p:txBody>
      </p:sp>
      <p:cxnSp>
        <p:nvCxnSpPr>
          <p:cNvPr id="8" name="Straight Connector 7"/>
          <p:cNvCxnSpPr/>
          <p:nvPr userDrawn="1"/>
        </p:nvCxnSpPr>
        <p:spPr>
          <a:xfrm>
            <a:off x="1148860" y="2789414"/>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225632" y="2970140"/>
            <a:ext cx="7338950" cy="1012841"/>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Your Information</a:t>
            </a:r>
          </a:p>
          <a:p>
            <a:pPr>
              <a:lnSpc>
                <a:spcPct val="116000"/>
              </a:lnSpc>
              <a:spcAft>
                <a:spcPts val="800"/>
              </a:spcAft>
            </a:pPr>
            <a:r>
              <a:rPr lang="en-US" sz="1400" dirty="0">
                <a:solidFill>
                  <a:schemeClr val="accent6">
                    <a:lumMod val="10000"/>
                  </a:schemeClr>
                </a:solidFill>
                <a:latin typeface="Aptos" panose="020B0004020202020204" pitchFamily="34" charset="0"/>
                <a:ea typeface="Times New Roman" panose="02020603050405020304" pitchFamily="18" charset="0"/>
                <a:cs typeface="Times New Roman" panose="02020603050405020304" pitchFamily="18" charset="0"/>
              </a:rPr>
              <a:t>Provider Name(s) and Role:</a:t>
            </a:r>
          </a:p>
          <a:p>
            <a:pPr>
              <a:lnSpc>
                <a:spcPct val="116000"/>
              </a:lnSpc>
              <a:spcAft>
                <a:spcPts val="800"/>
              </a:spcAft>
            </a:pPr>
            <a:r>
              <a:rPr lang="en-US" sz="1400" dirty="0">
                <a:solidFill>
                  <a:schemeClr val="accent6">
                    <a:lumMod val="10000"/>
                  </a:schemeClr>
                </a:solidFill>
                <a:latin typeface="Aptos" panose="020B0004020202020204" pitchFamily="34" charset="0"/>
                <a:ea typeface="Times New Roman" panose="02020603050405020304" pitchFamily="18" charset="0"/>
                <a:cs typeface="Times New Roman" panose="02020603050405020304" pitchFamily="18" charset="0"/>
              </a:rPr>
              <a:t> Agency/Context:</a:t>
            </a:r>
          </a:p>
        </p:txBody>
      </p:sp>
      <p:cxnSp>
        <p:nvCxnSpPr>
          <p:cNvPr id="10" name="Straight Connector 9"/>
          <p:cNvCxnSpPr/>
          <p:nvPr userDrawn="1"/>
        </p:nvCxnSpPr>
        <p:spPr>
          <a:xfrm>
            <a:off x="1148860" y="4207907"/>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240323" y="4432834"/>
            <a:ext cx="7338950"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Case Information</a:t>
            </a:r>
          </a:p>
        </p:txBody>
      </p:sp>
      <p:sp>
        <p:nvSpPr>
          <p:cNvPr id="14" name="Text Placeholder 13"/>
          <p:cNvSpPr>
            <a:spLocks noGrp="1"/>
          </p:cNvSpPr>
          <p:nvPr>
            <p:ph type="body" sz="quarter" idx="10" hasCustomPrompt="1"/>
          </p:nvPr>
        </p:nvSpPr>
        <p:spPr>
          <a:xfrm>
            <a:off x="605234" y="4829908"/>
            <a:ext cx="6388100" cy="5052645"/>
          </a:xfrm>
          <a:prstGeom prst="rect">
            <a:avLst/>
          </a:prstGeom>
        </p:spPr>
        <p:txBody>
          <a:bodyPr/>
          <a:lstStyle>
            <a:lvl1pPr marL="0" marR="0" indent="0" algn="l" defTabSz="777240" rtl="0" eaLnBrk="1" fontAlgn="auto" latinLnBrk="0" hangingPunct="1">
              <a:lnSpc>
                <a:spcPct val="90000"/>
              </a:lnSpc>
              <a:spcBef>
                <a:spcPts val="0"/>
              </a:spcBef>
              <a:spcAft>
                <a:spcPts val="800"/>
              </a:spcAft>
              <a:buClrTx/>
              <a:buSzTx/>
              <a:buFont typeface="Arial" panose="020B0604020202020204" pitchFamily="34" charset="0"/>
              <a:buNone/>
              <a:tabLst/>
              <a:defRPr sz="1200" b="0" u="none">
                <a:solidFill>
                  <a:schemeClr val="accent6">
                    <a:lumMod val="10000"/>
                  </a:schemeClr>
                </a:solidFill>
                <a:latin typeface="Aptos" panose="020B0004020202020204" pitchFamily="34" charset="0"/>
              </a:defRPr>
            </a:lvl1pPr>
            <a:lvl2pPr>
              <a:defRPr sz="1400">
                <a:latin typeface="Aptos" panose="020B0004020202020204" pitchFamily="34" charset="0"/>
              </a:defRPr>
            </a:lvl2pPr>
            <a:lvl3pPr>
              <a:defRPr sz="1400">
                <a:latin typeface="Aptos" panose="020B0004020202020204" pitchFamily="34" charset="0"/>
              </a:defRPr>
            </a:lvl3pPr>
            <a:lvl4pPr>
              <a:defRPr sz="1400">
                <a:latin typeface="Aptos" panose="020B0004020202020204" pitchFamily="34" charset="0"/>
              </a:defRPr>
            </a:lvl4pPr>
            <a:lvl5pPr>
              <a:defRPr sz="1400">
                <a:latin typeface="Aptos" panose="020B0004020202020204" pitchFamily="34" charset="0"/>
              </a:defRPr>
            </a:lvl5pPr>
          </a:lstStyle>
          <a:p>
            <a:pPr marL="0" marR="0" lvl="0" indent="0" algn="l" defTabSz="777240" rtl="0" eaLnBrk="1" fontAlgn="auto" latinLnBrk="0" hangingPunct="1">
              <a:lnSpc>
                <a:spcPct val="90000"/>
              </a:lnSpc>
              <a:spcBef>
                <a:spcPts val="0"/>
              </a:spcBef>
              <a:spcAft>
                <a:spcPts val="800"/>
              </a:spcAft>
              <a:buClrTx/>
              <a:buSzTx/>
              <a:buFont typeface="Arial" panose="020B0604020202020204" pitchFamily="34" charset="0"/>
              <a:buNone/>
              <a:tabLst/>
              <a:defRPr/>
            </a:pPr>
            <a:r>
              <a:rPr lang="en-US" dirty="0"/>
              <a:t>Case Information</a:t>
            </a:r>
          </a:p>
          <a:p>
            <a:pPr marR="0">
              <a:spcBef>
                <a:spcPts val="0"/>
              </a:spcBef>
              <a:spcAft>
                <a:spcPts val="800"/>
              </a:spcAft>
            </a:pPr>
            <a:endParaRPr lang="en-US" sz="1400" b="1" u="sng" kern="0" dirty="0">
              <a:solidFill>
                <a:srgbClr val="1F6C38"/>
              </a:solidFill>
              <a:latin typeface="Aptos" panose="020B0004020202020204" pitchFamily="34" charset="0"/>
            </a:endParaRPr>
          </a:p>
        </p:txBody>
      </p:sp>
      <p:sp>
        <p:nvSpPr>
          <p:cNvPr id="16" name="Text Placeholder 15"/>
          <p:cNvSpPr>
            <a:spLocks noGrp="1"/>
          </p:cNvSpPr>
          <p:nvPr>
            <p:ph type="body" sz="quarter" idx="11" hasCustomPrompt="1"/>
          </p:nvPr>
        </p:nvSpPr>
        <p:spPr>
          <a:xfrm>
            <a:off x="2648683" y="3332891"/>
            <a:ext cx="4338638" cy="272855"/>
          </a:xfrm>
          <a:prstGeom prst="rect">
            <a:avLst/>
          </a:prstGeom>
        </p:spPr>
        <p:txBody>
          <a:bodyPr/>
          <a:lstStyle>
            <a:lvl1pPr marL="0" indent="0">
              <a:buNone/>
              <a:defRPr sz="1200" baseline="0">
                <a:solidFill>
                  <a:schemeClr val="accent6">
                    <a:lumMod val="10000"/>
                  </a:schemeClr>
                </a:solidFill>
                <a:latin typeface="Aptos" panose="020B0004020202020204" pitchFamily="34" charset="0"/>
              </a:defRPr>
            </a:lvl1pPr>
            <a:lvl2pPr>
              <a:defRPr sz="1400">
                <a:latin typeface="Aptos" panose="020B0004020202020204" pitchFamily="34" charset="0"/>
              </a:defRPr>
            </a:lvl2pPr>
            <a:lvl3pPr>
              <a:defRPr sz="1400">
                <a:latin typeface="Aptos" panose="020B0004020202020204" pitchFamily="34" charset="0"/>
              </a:defRPr>
            </a:lvl3pPr>
            <a:lvl4pPr>
              <a:defRPr sz="1400">
                <a:latin typeface="Aptos" panose="020B0004020202020204" pitchFamily="34" charset="0"/>
              </a:defRPr>
            </a:lvl4pPr>
            <a:lvl5pPr>
              <a:defRPr sz="1400">
                <a:latin typeface="Aptos" panose="020B0004020202020204" pitchFamily="34" charset="0"/>
              </a:defRPr>
            </a:lvl5pPr>
          </a:lstStyle>
          <a:p>
            <a:pPr lvl="0"/>
            <a:r>
              <a:rPr lang="en-US" dirty="0"/>
              <a:t>Provider Name(s) and Role</a:t>
            </a:r>
          </a:p>
        </p:txBody>
      </p:sp>
      <p:sp>
        <p:nvSpPr>
          <p:cNvPr id="17" name="Text Placeholder 15"/>
          <p:cNvSpPr>
            <a:spLocks noGrp="1"/>
          </p:cNvSpPr>
          <p:nvPr>
            <p:ph type="body" sz="quarter" idx="12" hasCustomPrompt="1"/>
          </p:nvPr>
        </p:nvSpPr>
        <p:spPr>
          <a:xfrm>
            <a:off x="1874960" y="3672335"/>
            <a:ext cx="4338638" cy="244057"/>
          </a:xfrm>
          <a:prstGeom prst="rect">
            <a:avLst/>
          </a:prstGeom>
        </p:spPr>
        <p:txBody>
          <a:bodyPr/>
          <a:lstStyle>
            <a:lvl1pPr marL="0" indent="0">
              <a:buNone/>
              <a:defRPr sz="1200">
                <a:solidFill>
                  <a:schemeClr val="accent6">
                    <a:lumMod val="10000"/>
                  </a:schemeClr>
                </a:solidFill>
                <a:latin typeface="Aptos" panose="020B0004020202020204" pitchFamily="34" charset="0"/>
              </a:defRPr>
            </a:lvl1pPr>
            <a:lvl2pPr>
              <a:defRPr sz="1400">
                <a:latin typeface="Aptos" panose="020B0004020202020204" pitchFamily="34" charset="0"/>
              </a:defRPr>
            </a:lvl2pPr>
            <a:lvl3pPr>
              <a:defRPr sz="1400">
                <a:latin typeface="Aptos" panose="020B0004020202020204" pitchFamily="34" charset="0"/>
              </a:defRPr>
            </a:lvl3pPr>
            <a:lvl4pPr>
              <a:defRPr sz="1400">
                <a:latin typeface="Aptos" panose="020B0004020202020204" pitchFamily="34" charset="0"/>
              </a:defRPr>
            </a:lvl4pPr>
            <a:lvl5pPr>
              <a:defRPr sz="1400">
                <a:latin typeface="Aptos" panose="020B0004020202020204" pitchFamily="34" charset="0"/>
              </a:defRPr>
            </a:lvl5pPr>
          </a:lstStyle>
          <a:p>
            <a:pPr lvl="0"/>
            <a:r>
              <a:rPr lang="en-US" dirty="0"/>
              <a:t>Agency/Context</a:t>
            </a:r>
          </a:p>
        </p:txBody>
      </p:sp>
    </p:spTree>
    <p:extLst>
      <p:ext uri="{BB962C8B-B14F-4D97-AF65-F5344CB8AC3E}">
        <p14:creationId xmlns:p14="http://schemas.microsoft.com/office/powerpoint/2010/main" val="2798301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aming, Pt Info I">
    <p:spTree>
      <p:nvGrpSpPr>
        <p:cNvPr id="1" name=""/>
        <p:cNvGrpSpPr/>
        <p:nvPr/>
      </p:nvGrpSpPr>
      <p:grpSpPr>
        <a:xfrm>
          <a:off x="0" y="0"/>
          <a:ext cx="0" cy="0"/>
          <a:chOff x="0" y="0"/>
          <a:chExt cx="0" cy="0"/>
        </a:xfrm>
      </p:grpSpPr>
      <p:sp>
        <p:nvSpPr>
          <p:cNvPr id="7" name="Rectangle 6"/>
          <p:cNvSpPr/>
          <p:nvPr userDrawn="1"/>
        </p:nvSpPr>
        <p:spPr>
          <a:xfrm>
            <a:off x="231694" y="1397091"/>
            <a:ext cx="7291754" cy="660309"/>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Initial</a:t>
            </a:r>
            <a:r>
              <a:rPr lang="en-US" sz="1400" b="1" u="sng" kern="0" baseline="0" dirty="0">
                <a:solidFill>
                  <a:srgbClr val="1F6C38"/>
                </a:solidFill>
                <a:latin typeface="Aptos" panose="020B0004020202020204" pitchFamily="34" charset="0"/>
              </a:rPr>
              <a:t> Framing</a:t>
            </a:r>
            <a:endParaRPr lang="en-US" sz="1400" b="1" u="sng" kern="0" dirty="0">
              <a:solidFill>
                <a:srgbClr val="1F6C38"/>
              </a:solidFill>
              <a:latin typeface="Aptos" panose="020B0004020202020204" pitchFamily="34" charset="0"/>
            </a:endParaRPr>
          </a:p>
          <a:p>
            <a:pPr>
              <a:lnSpc>
                <a:spcPct val="116000"/>
              </a:lnSpc>
              <a:spcAft>
                <a:spcPts val="800"/>
              </a:spcAft>
            </a:pPr>
            <a:r>
              <a:rPr lang="en-US" sz="1400" dirty="0">
                <a:solidFill>
                  <a:schemeClr val="accent6">
                    <a:lumMod val="10000"/>
                  </a:schemeClr>
                </a:solidFill>
                <a:latin typeface="Aptos" panose="020B0004020202020204" pitchFamily="34" charset="0"/>
                <a:ea typeface="Times New Roman" panose="02020603050405020304" pitchFamily="18" charset="0"/>
                <a:cs typeface="Times New Roman" panose="02020603050405020304" pitchFamily="18" charset="0"/>
              </a:rPr>
              <a:t>Why did</a:t>
            </a:r>
            <a:r>
              <a:rPr lang="en-US" sz="1400" baseline="0" dirty="0">
                <a:solidFill>
                  <a:schemeClr val="accent6">
                    <a:lumMod val="10000"/>
                  </a:schemeClr>
                </a:solidFill>
                <a:latin typeface="Aptos" panose="020B0004020202020204" pitchFamily="34" charset="0"/>
                <a:ea typeface="Times New Roman" panose="02020603050405020304" pitchFamily="18" charset="0"/>
                <a:cs typeface="Times New Roman" panose="02020603050405020304" pitchFamily="18" charset="0"/>
              </a:rPr>
              <a:t> you select this case?</a:t>
            </a:r>
            <a:endParaRPr lang="en-US" sz="1400" dirty="0">
              <a:solidFill>
                <a:schemeClr val="accent6">
                  <a:lumMod val="10000"/>
                </a:schemeClr>
              </a:solidFill>
              <a:latin typeface="Aptos" panose="020B0004020202020204" pitchFamily="34" charset="0"/>
              <a:ea typeface="Times New Roman" panose="02020603050405020304" pitchFamily="18" charset="0"/>
              <a:cs typeface="Times New Roman" panose="02020603050405020304" pitchFamily="18" charset="0"/>
            </a:endParaRPr>
          </a:p>
        </p:txBody>
      </p:sp>
      <p:cxnSp>
        <p:nvCxnSpPr>
          <p:cNvPr id="12" name="Straight Connector 11"/>
          <p:cNvCxnSpPr/>
          <p:nvPr userDrawn="1"/>
        </p:nvCxnSpPr>
        <p:spPr>
          <a:xfrm>
            <a:off x="1140233" y="2679145"/>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222738" y="2844055"/>
            <a:ext cx="7291754"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Patient Information </a:t>
            </a:r>
          </a:p>
        </p:txBody>
      </p:sp>
      <p:sp>
        <p:nvSpPr>
          <p:cNvPr id="19" name="Table Placeholder 18"/>
          <p:cNvSpPr>
            <a:spLocks noGrp="1"/>
          </p:cNvSpPr>
          <p:nvPr>
            <p:ph type="tbl" sz="quarter" idx="13"/>
          </p:nvPr>
        </p:nvSpPr>
        <p:spPr>
          <a:xfrm>
            <a:off x="222738" y="3151832"/>
            <a:ext cx="7291754" cy="6568638"/>
          </a:xfrm>
          <a:prstGeom prst="rect">
            <a:avLst/>
          </a:prstGeom>
        </p:spPr>
        <p:txBody>
          <a:bodyPr/>
          <a:lstStyle>
            <a:lvl1pPr marL="0" indent="0">
              <a:buNone/>
              <a:defRPr sz="1200">
                <a:solidFill>
                  <a:schemeClr val="accent6">
                    <a:lumMod val="10000"/>
                  </a:schemeClr>
                </a:solidFill>
                <a:latin typeface="Aptos" panose="020B0004020202020204" pitchFamily="34" charset="0"/>
              </a:defRPr>
            </a:lvl1pPr>
          </a:lstStyle>
          <a:p>
            <a:endParaRPr lang="en-US" dirty="0"/>
          </a:p>
        </p:txBody>
      </p:sp>
      <p:sp>
        <p:nvSpPr>
          <p:cNvPr id="21" name="Text Placeholder 20"/>
          <p:cNvSpPr>
            <a:spLocks noGrp="1"/>
          </p:cNvSpPr>
          <p:nvPr>
            <p:ph type="body" sz="quarter" idx="14" hasCustomPrompt="1"/>
          </p:nvPr>
        </p:nvSpPr>
        <p:spPr>
          <a:xfrm>
            <a:off x="2794208" y="1593894"/>
            <a:ext cx="4222818" cy="920341"/>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i="0">
                <a:solidFill>
                  <a:schemeClr val="accent6">
                    <a:lumMod val="10000"/>
                  </a:schemeClr>
                </a:solidFill>
                <a:latin typeface="Aptos" panose="020B0004020202020204" pitchFamily="34" charset="0"/>
              </a:defRPr>
            </a:lvl1pPr>
            <a:lvl2pPr marL="388620" indent="0">
              <a:buNone/>
              <a:defRPr sz="1200">
                <a:solidFill>
                  <a:schemeClr val="accent6">
                    <a:lumMod val="10000"/>
                  </a:schemeClr>
                </a:solidFill>
                <a:latin typeface="Aptos" panose="020B0004020202020204" pitchFamily="34" charset="0"/>
              </a:defRPr>
            </a:lvl2pPr>
            <a:lvl3pPr marL="777240" indent="0">
              <a:buNone/>
              <a:defRPr sz="1200">
                <a:solidFill>
                  <a:schemeClr val="accent6">
                    <a:lumMod val="10000"/>
                  </a:schemeClr>
                </a:solidFill>
                <a:latin typeface="Aptos" panose="020B0004020202020204" pitchFamily="34" charset="0"/>
              </a:defRPr>
            </a:lvl3pPr>
            <a:lvl4pPr marL="1165860" indent="0">
              <a:buNone/>
              <a:defRPr sz="1200">
                <a:solidFill>
                  <a:schemeClr val="accent6">
                    <a:lumMod val="10000"/>
                  </a:schemeClr>
                </a:solidFill>
                <a:latin typeface="Aptos" panose="020B0004020202020204" pitchFamily="34" charset="0"/>
              </a:defRPr>
            </a:lvl4pPr>
            <a:lvl5pPr marL="1554480" indent="0">
              <a:buNone/>
              <a:defRPr sz="1200">
                <a:solidFill>
                  <a:schemeClr val="accent6">
                    <a:lumMod val="10000"/>
                  </a:schemeClr>
                </a:solidFill>
                <a:latin typeface="Aptos" panose="020B0004020202020204" pitchFamily="34" charset="0"/>
              </a:defRPr>
            </a:lvl5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dirty="0"/>
              <a:t>Why did you select this case?</a:t>
            </a:r>
          </a:p>
          <a:p>
            <a:pPr lvl="0"/>
            <a:endParaRPr lang="en-US" dirty="0"/>
          </a:p>
        </p:txBody>
      </p:sp>
    </p:spTree>
    <p:extLst>
      <p:ext uri="{BB962C8B-B14F-4D97-AF65-F5344CB8AC3E}">
        <p14:creationId xmlns:p14="http://schemas.microsoft.com/office/powerpoint/2010/main" val="65104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t Info II">
    <p:spTree>
      <p:nvGrpSpPr>
        <p:cNvPr id="1" name=""/>
        <p:cNvGrpSpPr/>
        <p:nvPr/>
      </p:nvGrpSpPr>
      <p:grpSpPr>
        <a:xfrm>
          <a:off x="0" y="0"/>
          <a:ext cx="0" cy="0"/>
          <a:chOff x="0" y="0"/>
          <a:chExt cx="0" cy="0"/>
        </a:xfrm>
      </p:grpSpPr>
      <p:sp>
        <p:nvSpPr>
          <p:cNvPr id="17" name="Rectangle 16"/>
          <p:cNvSpPr/>
          <p:nvPr userDrawn="1"/>
        </p:nvSpPr>
        <p:spPr>
          <a:xfrm>
            <a:off x="222738" y="1502272"/>
            <a:ext cx="7291754" cy="307777"/>
          </a:xfrm>
          <a:prstGeom prst="rect">
            <a:avLst/>
          </a:prstGeom>
        </p:spPr>
        <p:txBody>
          <a:bodyPr wrap="square">
            <a:spAutoFit/>
          </a:bodyPr>
          <a:lstStyle/>
          <a:p>
            <a:pPr marR="0">
              <a:spcBef>
                <a:spcPts val="0"/>
              </a:spcBef>
              <a:spcAft>
                <a:spcPts val="800"/>
              </a:spcAft>
            </a:pPr>
            <a:r>
              <a:rPr lang="en-US" sz="1400" b="1" u="sng" kern="0" dirty="0" smtClean="0">
                <a:solidFill>
                  <a:srgbClr val="1F6C38"/>
                </a:solidFill>
                <a:latin typeface="Aptos" panose="020B0004020202020204" pitchFamily="34" charset="0"/>
              </a:rPr>
              <a:t>Background Information</a:t>
            </a:r>
            <a:endParaRPr lang="en-US" sz="1400" b="1" u="sng" kern="0" dirty="0">
              <a:solidFill>
                <a:srgbClr val="1F6C38"/>
              </a:solidFill>
              <a:latin typeface="Aptos" panose="020B0004020202020204" pitchFamily="34" charset="0"/>
            </a:endParaRPr>
          </a:p>
        </p:txBody>
      </p:sp>
      <p:sp>
        <p:nvSpPr>
          <p:cNvPr id="19" name="Table Placeholder 18"/>
          <p:cNvSpPr>
            <a:spLocks noGrp="1"/>
          </p:cNvSpPr>
          <p:nvPr>
            <p:ph type="tbl" sz="quarter" idx="13"/>
          </p:nvPr>
        </p:nvSpPr>
        <p:spPr>
          <a:xfrm>
            <a:off x="222738" y="1810049"/>
            <a:ext cx="7291754" cy="6568638"/>
          </a:xfrm>
          <a:prstGeom prst="rect">
            <a:avLst/>
          </a:prstGeom>
        </p:spPr>
        <p:txBody>
          <a:bodyPr/>
          <a:lstStyle>
            <a:lvl1pPr marL="0" indent="0">
              <a:buNone/>
              <a:defRPr sz="1200">
                <a:solidFill>
                  <a:schemeClr val="accent6">
                    <a:lumMod val="10000"/>
                  </a:schemeClr>
                </a:solidFill>
                <a:latin typeface="Aptos" panose="020B0004020202020204" pitchFamily="34" charset="0"/>
              </a:defRPr>
            </a:lvl1pPr>
          </a:lstStyle>
          <a:p>
            <a:endParaRPr lang="en-US" dirty="0"/>
          </a:p>
        </p:txBody>
      </p:sp>
    </p:spTree>
    <p:extLst>
      <p:ext uri="{BB962C8B-B14F-4D97-AF65-F5344CB8AC3E}">
        <p14:creationId xmlns:p14="http://schemas.microsoft.com/office/powerpoint/2010/main" val="3783620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T Info III &amp; IV">
    <p:spTree>
      <p:nvGrpSpPr>
        <p:cNvPr id="1" name=""/>
        <p:cNvGrpSpPr/>
        <p:nvPr/>
      </p:nvGrpSpPr>
      <p:grpSpPr>
        <a:xfrm>
          <a:off x="0" y="0"/>
          <a:ext cx="0" cy="0"/>
          <a:chOff x="0" y="0"/>
          <a:chExt cx="0" cy="0"/>
        </a:xfrm>
      </p:grpSpPr>
      <p:sp>
        <p:nvSpPr>
          <p:cNvPr id="7" name="Rectangle 6"/>
          <p:cNvSpPr/>
          <p:nvPr userDrawn="1"/>
        </p:nvSpPr>
        <p:spPr>
          <a:xfrm>
            <a:off x="222738" y="1551648"/>
            <a:ext cx="7291754" cy="307777"/>
          </a:xfrm>
          <a:prstGeom prst="rect">
            <a:avLst/>
          </a:prstGeom>
        </p:spPr>
        <p:txBody>
          <a:bodyPr wrap="square">
            <a:spAutoFit/>
          </a:bodyPr>
          <a:lstStyle/>
          <a:p>
            <a:pPr marR="0">
              <a:spcBef>
                <a:spcPts val="0"/>
              </a:spcBef>
              <a:spcAft>
                <a:spcPts val="800"/>
              </a:spcAft>
            </a:pPr>
            <a:r>
              <a:rPr lang="en-US" sz="1400" b="1" u="sng" kern="0" dirty="0" smtClean="0">
                <a:solidFill>
                  <a:srgbClr val="1F6C38"/>
                </a:solidFill>
                <a:latin typeface="Aptos" panose="020B0004020202020204" pitchFamily="34" charset="0"/>
              </a:rPr>
              <a:t>Interventions</a:t>
            </a:r>
            <a:r>
              <a:rPr lang="en-US" sz="1400" b="1" u="sng" kern="0" baseline="0" dirty="0" smtClean="0">
                <a:solidFill>
                  <a:srgbClr val="1F6C38"/>
                </a:solidFill>
                <a:latin typeface="Aptos" panose="020B0004020202020204" pitchFamily="34" charset="0"/>
              </a:rPr>
              <a:t> &amp; Engagement Strategies</a:t>
            </a:r>
            <a:endParaRPr lang="en-US" sz="1400" b="1" u="sng" kern="0" dirty="0">
              <a:solidFill>
                <a:srgbClr val="1F6C38"/>
              </a:solidFill>
              <a:latin typeface="Aptos" panose="020B0004020202020204" pitchFamily="34" charset="0"/>
            </a:endParaRPr>
          </a:p>
        </p:txBody>
      </p:sp>
      <p:cxnSp>
        <p:nvCxnSpPr>
          <p:cNvPr id="12" name="Straight Connector 11"/>
          <p:cNvCxnSpPr/>
          <p:nvPr userDrawn="1"/>
        </p:nvCxnSpPr>
        <p:spPr>
          <a:xfrm>
            <a:off x="1140233" y="3532132"/>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222738" y="3672828"/>
            <a:ext cx="7291754" cy="307777"/>
          </a:xfrm>
          <a:prstGeom prst="rect">
            <a:avLst/>
          </a:prstGeom>
        </p:spPr>
        <p:txBody>
          <a:bodyPr wrap="square">
            <a:spAutoFit/>
          </a:bodyPr>
          <a:lstStyle/>
          <a:p>
            <a:pPr marR="0">
              <a:spcBef>
                <a:spcPts val="0"/>
              </a:spcBef>
              <a:spcAft>
                <a:spcPts val="800"/>
              </a:spcAft>
            </a:pPr>
            <a:r>
              <a:rPr lang="en-US" sz="1400" b="1" u="sng" kern="0" dirty="0" smtClean="0">
                <a:solidFill>
                  <a:srgbClr val="1F6C38"/>
                </a:solidFill>
                <a:latin typeface="Aptos" panose="020B0004020202020204" pitchFamily="34" charset="0"/>
              </a:rPr>
              <a:t>Treatment Plan</a:t>
            </a:r>
            <a:endParaRPr lang="en-US" sz="1400" b="1" u="sng" kern="0" dirty="0">
              <a:solidFill>
                <a:srgbClr val="1F6C38"/>
              </a:solidFill>
              <a:latin typeface="Aptos" panose="020B0004020202020204" pitchFamily="34" charset="0"/>
            </a:endParaRPr>
          </a:p>
        </p:txBody>
      </p:sp>
      <p:sp>
        <p:nvSpPr>
          <p:cNvPr id="3" name="Table Placeholder 2"/>
          <p:cNvSpPr>
            <a:spLocks noGrp="1"/>
          </p:cNvSpPr>
          <p:nvPr>
            <p:ph type="tbl" sz="quarter" idx="10"/>
          </p:nvPr>
        </p:nvSpPr>
        <p:spPr>
          <a:xfrm>
            <a:off x="235526" y="1955801"/>
            <a:ext cx="7287637" cy="1383747"/>
          </a:xfrm>
          <a:prstGeom prst="rect">
            <a:avLst/>
          </a:prstGeom>
        </p:spPr>
        <p:txBody>
          <a:bodyPr/>
          <a:lstStyle>
            <a:lvl1pPr marL="0" indent="0">
              <a:buNone/>
              <a:defRPr sz="1200">
                <a:solidFill>
                  <a:srgbClr val="000000"/>
                </a:solidFill>
                <a:latin typeface="Aptos" panose="020B0004020202020204" pitchFamily="34" charset="0"/>
              </a:defRPr>
            </a:lvl1pPr>
          </a:lstStyle>
          <a:p>
            <a:endParaRPr lang="en-US" dirty="0"/>
          </a:p>
        </p:txBody>
      </p:sp>
      <p:sp>
        <p:nvSpPr>
          <p:cNvPr id="5" name="Table Placeholder 4"/>
          <p:cNvSpPr>
            <a:spLocks noGrp="1"/>
          </p:cNvSpPr>
          <p:nvPr>
            <p:ph type="tbl" sz="quarter" idx="11"/>
          </p:nvPr>
        </p:nvSpPr>
        <p:spPr>
          <a:xfrm>
            <a:off x="235526" y="4105141"/>
            <a:ext cx="7287637" cy="4959350"/>
          </a:xfrm>
          <a:prstGeom prst="rect">
            <a:avLst/>
          </a:prstGeom>
        </p:spPr>
        <p:txBody>
          <a:bodyPr/>
          <a:lstStyle>
            <a:lvl1pPr>
              <a:defRPr sz="1200">
                <a:ln>
                  <a:noFill/>
                </a:ln>
                <a:solidFill>
                  <a:srgbClr val="000000"/>
                </a:solidFill>
                <a:latin typeface="Aptos" panose="020B0004020202020204" pitchFamily="34" charset="0"/>
              </a:defRPr>
            </a:lvl1pPr>
          </a:lstStyle>
          <a:p>
            <a:endParaRPr lang="en-US" dirty="0"/>
          </a:p>
        </p:txBody>
      </p:sp>
    </p:spTree>
    <p:extLst>
      <p:ext uri="{BB962C8B-B14F-4D97-AF65-F5344CB8AC3E}">
        <p14:creationId xmlns:p14="http://schemas.microsoft.com/office/powerpoint/2010/main" val="180167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atment, Tools">
    <p:spTree>
      <p:nvGrpSpPr>
        <p:cNvPr id="1" name=""/>
        <p:cNvGrpSpPr/>
        <p:nvPr/>
      </p:nvGrpSpPr>
      <p:grpSpPr>
        <a:xfrm>
          <a:off x="0" y="0"/>
          <a:ext cx="0" cy="0"/>
          <a:chOff x="0" y="0"/>
          <a:chExt cx="0" cy="0"/>
        </a:xfrm>
      </p:grpSpPr>
      <p:sp>
        <p:nvSpPr>
          <p:cNvPr id="7" name="Rectangle 6"/>
          <p:cNvSpPr/>
          <p:nvPr userDrawn="1"/>
        </p:nvSpPr>
        <p:spPr>
          <a:xfrm>
            <a:off x="222738" y="1399249"/>
            <a:ext cx="7291754"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Treatment</a:t>
            </a:r>
          </a:p>
        </p:txBody>
      </p:sp>
      <p:cxnSp>
        <p:nvCxnSpPr>
          <p:cNvPr id="12" name="Straight Connector 11"/>
          <p:cNvCxnSpPr/>
          <p:nvPr userDrawn="1"/>
        </p:nvCxnSpPr>
        <p:spPr>
          <a:xfrm>
            <a:off x="1140233" y="4147080"/>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222738" y="4276053"/>
            <a:ext cx="7291754"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Therapeutic</a:t>
            </a:r>
            <a:r>
              <a:rPr lang="en-US" sz="1400" b="1" u="sng" kern="0" baseline="0" dirty="0">
                <a:solidFill>
                  <a:srgbClr val="1F6C38"/>
                </a:solidFill>
                <a:latin typeface="Aptos" panose="020B0004020202020204" pitchFamily="34" charset="0"/>
              </a:rPr>
              <a:t> Tools</a:t>
            </a:r>
            <a:endParaRPr lang="en-US" sz="1400" b="1" u="sng" kern="0" dirty="0">
              <a:solidFill>
                <a:srgbClr val="1F6C38"/>
              </a:solidFill>
              <a:latin typeface="Aptos" panose="020B0004020202020204" pitchFamily="34" charset="0"/>
            </a:endParaRPr>
          </a:p>
        </p:txBody>
      </p:sp>
      <p:sp>
        <p:nvSpPr>
          <p:cNvPr id="3" name="Table Placeholder 2"/>
          <p:cNvSpPr>
            <a:spLocks noGrp="1"/>
          </p:cNvSpPr>
          <p:nvPr>
            <p:ph type="tbl" sz="quarter" idx="10"/>
          </p:nvPr>
        </p:nvSpPr>
        <p:spPr>
          <a:xfrm>
            <a:off x="235526" y="1803402"/>
            <a:ext cx="7287637" cy="2265602"/>
          </a:xfrm>
          <a:prstGeom prst="rect">
            <a:avLst/>
          </a:prstGeom>
        </p:spPr>
        <p:txBody>
          <a:bodyPr/>
          <a:lstStyle>
            <a:lvl1pPr marL="0" indent="0">
              <a:buNone/>
              <a:defRPr sz="1200">
                <a:solidFill>
                  <a:srgbClr val="000000"/>
                </a:solidFill>
                <a:latin typeface="Aptos" panose="020B0004020202020204" pitchFamily="34" charset="0"/>
              </a:defRPr>
            </a:lvl1pPr>
          </a:lstStyle>
          <a:p>
            <a:endParaRPr lang="en-US" dirty="0"/>
          </a:p>
        </p:txBody>
      </p:sp>
      <p:sp>
        <p:nvSpPr>
          <p:cNvPr id="4" name="Table Placeholder 3"/>
          <p:cNvSpPr>
            <a:spLocks noGrp="1"/>
          </p:cNvSpPr>
          <p:nvPr>
            <p:ph type="tbl" sz="quarter" idx="11"/>
          </p:nvPr>
        </p:nvSpPr>
        <p:spPr>
          <a:xfrm>
            <a:off x="222738" y="4689236"/>
            <a:ext cx="7300425" cy="1418371"/>
          </a:xfrm>
          <a:prstGeom prst="rect">
            <a:avLst/>
          </a:prstGeom>
        </p:spPr>
        <p:txBody>
          <a:bodyPr/>
          <a:lstStyle>
            <a:lvl1pPr marL="0" indent="0">
              <a:buNone/>
              <a:defRPr sz="1200">
                <a:solidFill>
                  <a:srgbClr val="000000"/>
                </a:solidFill>
                <a:latin typeface="Aptos" panose="020B0004020202020204" pitchFamily="34" charset="0"/>
              </a:defRPr>
            </a:lvl1pPr>
          </a:lstStyle>
          <a:p>
            <a:endParaRPr lang="en-US" dirty="0"/>
          </a:p>
        </p:txBody>
      </p:sp>
    </p:spTree>
    <p:extLst>
      <p:ext uri="{BB962C8B-B14F-4D97-AF65-F5344CB8AC3E}">
        <p14:creationId xmlns:p14="http://schemas.microsoft.com/office/powerpoint/2010/main" val="332169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flection Questions">
    <p:spTree>
      <p:nvGrpSpPr>
        <p:cNvPr id="1" name=""/>
        <p:cNvGrpSpPr/>
        <p:nvPr/>
      </p:nvGrpSpPr>
      <p:grpSpPr>
        <a:xfrm>
          <a:off x="0" y="0"/>
          <a:ext cx="0" cy="0"/>
          <a:chOff x="0" y="0"/>
          <a:chExt cx="0" cy="0"/>
        </a:xfrm>
      </p:grpSpPr>
      <p:sp>
        <p:nvSpPr>
          <p:cNvPr id="3" name="Rectangle 2"/>
          <p:cNvSpPr/>
          <p:nvPr userDrawn="1"/>
        </p:nvSpPr>
        <p:spPr>
          <a:xfrm>
            <a:off x="199292" y="1610728"/>
            <a:ext cx="7291754"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Reflection Questions</a:t>
            </a:r>
          </a:p>
        </p:txBody>
      </p:sp>
      <p:sp>
        <p:nvSpPr>
          <p:cNvPr id="5" name="Text Placeholder 4"/>
          <p:cNvSpPr>
            <a:spLocks noGrp="1"/>
          </p:cNvSpPr>
          <p:nvPr>
            <p:ph type="body" sz="quarter" idx="10" hasCustomPrompt="1"/>
          </p:nvPr>
        </p:nvSpPr>
        <p:spPr>
          <a:xfrm>
            <a:off x="199292" y="2538327"/>
            <a:ext cx="7291754" cy="1069452"/>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1 Here</a:t>
            </a:r>
          </a:p>
        </p:txBody>
      </p:sp>
      <p:sp>
        <p:nvSpPr>
          <p:cNvPr id="6" name="TextBox 5"/>
          <p:cNvSpPr txBox="1"/>
          <p:nvPr userDrawn="1"/>
        </p:nvSpPr>
        <p:spPr>
          <a:xfrm>
            <a:off x="368768" y="2116911"/>
            <a:ext cx="6896736" cy="307777"/>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1. What do you perceive as facilitators toward collaboration with this family?</a:t>
            </a:r>
            <a:endParaRPr lang="en-US" sz="1400" i="1" dirty="0">
              <a:solidFill>
                <a:srgbClr val="000000"/>
              </a:solidFill>
              <a:latin typeface="Aptos" panose="020B0004020202020204" pitchFamily="34" charset="0"/>
            </a:endParaRPr>
          </a:p>
        </p:txBody>
      </p:sp>
      <p:sp>
        <p:nvSpPr>
          <p:cNvPr id="7" name="Text Placeholder 4"/>
          <p:cNvSpPr>
            <a:spLocks noGrp="1"/>
          </p:cNvSpPr>
          <p:nvPr>
            <p:ph type="body" sz="quarter" idx="11" hasCustomPrompt="1"/>
          </p:nvPr>
        </p:nvSpPr>
        <p:spPr>
          <a:xfrm>
            <a:off x="207918" y="4200351"/>
            <a:ext cx="7291754" cy="1217035"/>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2 Here</a:t>
            </a:r>
          </a:p>
        </p:txBody>
      </p:sp>
      <p:sp>
        <p:nvSpPr>
          <p:cNvPr id="8" name="TextBox 7"/>
          <p:cNvSpPr txBox="1"/>
          <p:nvPr userDrawn="1"/>
        </p:nvSpPr>
        <p:spPr>
          <a:xfrm>
            <a:off x="368768" y="3778935"/>
            <a:ext cx="6896736" cy="307777"/>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2. What do you perceive as the barriers that have emerged in your work with this family? </a:t>
            </a:r>
            <a:endParaRPr lang="en-US" sz="1400" i="1" dirty="0">
              <a:solidFill>
                <a:srgbClr val="000000"/>
              </a:solidFill>
              <a:latin typeface="Aptos" panose="020B0004020202020204" pitchFamily="34" charset="0"/>
            </a:endParaRPr>
          </a:p>
        </p:txBody>
      </p:sp>
      <p:sp>
        <p:nvSpPr>
          <p:cNvPr id="9" name="Text Placeholder 4"/>
          <p:cNvSpPr>
            <a:spLocks noGrp="1"/>
          </p:cNvSpPr>
          <p:nvPr>
            <p:ph type="body" sz="quarter" idx="12" hasCustomPrompt="1"/>
          </p:nvPr>
        </p:nvSpPr>
        <p:spPr>
          <a:xfrm>
            <a:off x="190666" y="5961065"/>
            <a:ext cx="7291754" cy="1121216"/>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3 Here</a:t>
            </a:r>
          </a:p>
        </p:txBody>
      </p:sp>
      <p:sp>
        <p:nvSpPr>
          <p:cNvPr id="10" name="TextBox 9"/>
          <p:cNvSpPr txBox="1"/>
          <p:nvPr userDrawn="1"/>
        </p:nvSpPr>
        <p:spPr>
          <a:xfrm>
            <a:off x="360142" y="5539649"/>
            <a:ext cx="6896736" cy="307777"/>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3. What have been</a:t>
            </a:r>
            <a:r>
              <a:rPr lang="en-US" sz="1400" b="0" i="0" kern="1200" baseline="0" dirty="0">
                <a:solidFill>
                  <a:srgbClr val="000000"/>
                </a:solidFill>
                <a:effectLst/>
                <a:latin typeface="Aptos" panose="020B0004020202020204" pitchFamily="34" charset="0"/>
                <a:ea typeface="+mn-ea"/>
                <a:cs typeface="+mn-cs"/>
              </a:rPr>
              <a:t> your reactions throughout your work with this family?</a:t>
            </a:r>
            <a:endParaRPr lang="en-US" sz="1400" i="1" dirty="0">
              <a:solidFill>
                <a:srgbClr val="000000"/>
              </a:solidFill>
              <a:latin typeface="Aptos" panose="020B0004020202020204" pitchFamily="34" charset="0"/>
            </a:endParaRPr>
          </a:p>
        </p:txBody>
      </p:sp>
      <p:sp>
        <p:nvSpPr>
          <p:cNvPr id="11" name="Text Placeholder 4"/>
          <p:cNvSpPr>
            <a:spLocks noGrp="1"/>
          </p:cNvSpPr>
          <p:nvPr>
            <p:ph type="body" sz="quarter" idx="13" hasCustomPrompt="1"/>
          </p:nvPr>
        </p:nvSpPr>
        <p:spPr>
          <a:xfrm>
            <a:off x="199292" y="7890508"/>
            <a:ext cx="7291754" cy="1217035"/>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4 Here</a:t>
            </a:r>
          </a:p>
        </p:txBody>
      </p:sp>
      <p:sp>
        <p:nvSpPr>
          <p:cNvPr id="12" name="TextBox 11"/>
          <p:cNvSpPr txBox="1"/>
          <p:nvPr userDrawn="1"/>
        </p:nvSpPr>
        <p:spPr>
          <a:xfrm>
            <a:off x="360142" y="7253437"/>
            <a:ext cx="6896736" cy="523220"/>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4. What might the family’s experience have been throughout this process? What might they perceive as facilitators and barriers to your</a:t>
            </a:r>
            <a:r>
              <a:rPr lang="en-US" sz="1400" b="0" i="0" kern="1200" baseline="0" dirty="0">
                <a:solidFill>
                  <a:srgbClr val="000000"/>
                </a:solidFill>
                <a:effectLst/>
                <a:latin typeface="Aptos" panose="020B0004020202020204" pitchFamily="34" charset="0"/>
                <a:ea typeface="+mn-ea"/>
                <a:cs typeface="+mn-cs"/>
              </a:rPr>
              <a:t> work together?</a:t>
            </a:r>
            <a:endParaRPr lang="en-US" sz="1400" i="1" dirty="0">
              <a:solidFill>
                <a:srgbClr val="000000"/>
              </a:solidFill>
              <a:latin typeface="Aptos" panose="020B0004020202020204" pitchFamily="34" charset="0"/>
            </a:endParaRPr>
          </a:p>
        </p:txBody>
      </p:sp>
    </p:spTree>
    <p:extLst>
      <p:ext uri="{BB962C8B-B14F-4D97-AF65-F5344CB8AC3E}">
        <p14:creationId xmlns:p14="http://schemas.microsoft.com/office/powerpoint/2010/main" val="131533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senter Notes">
    <p:spTree>
      <p:nvGrpSpPr>
        <p:cNvPr id="1" name=""/>
        <p:cNvGrpSpPr/>
        <p:nvPr/>
      </p:nvGrpSpPr>
      <p:grpSpPr>
        <a:xfrm>
          <a:off x="0" y="0"/>
          <a:ext cx="0" cy="0"/>
          <a:chOff x="0" y="0"/>
          <a:chExt cx="0" cy="0"/>
        </a:xfrm>
      </p:grpSpPr>
      <p:sp>
        <p:nvSpPr>
          <p:cNvPr id="3" name="Rectangle 2"/>
          <p:cNvSpPr/>
          <p:nvPr userDrawn="1"/>
        </p:nvSpPr>
        <p:spPr>
          <a:xfrm>
            <a:off x="199292" y="1610728"/>
            <a:ext cx="7291754" cy="307777"/>
          </a:xfrm>
          <a:prstGeom prst="rect">
            <a:avLst/>
          </a:prstGeom>
        </p:spPr>
        <p:txBody>
          <a:bodyPr wrap="square">
            <a:spAutoFit/>
          </a:bodyPr>
          <a:lstStyle/>
          <a:p>
            <a:pPr marR="0">
              <a:spcBef>
                <a:spcPts val="0"/>
              </a:spcBef>
              <a:spcAft>
                <a:spcPts val="800"/>
              </a:spcAft>
            </a:pPr>
            <a:r>
              <a:rPr lang="en-US" sz="1400" b="1" u="sng" kern="0" dirty="0">
                <a:solidFill>
                  <a:srgbClr val="1F6C38"/>
                </a:solidFill>
                <a:latin typeface="Aptos" panose="020B0004020202020204" pitchFamily="34" charset="0"/>
              </a:rPr>
              <a:t>Presenter Notes</a:t>
            </a:r>
          </a:p>
        </p:txBody>
      </p:sp>
      <p:sp>
        <p:nvSpPr>
          <p:cNvPr id="5" name="Text Placeholder 4"/>
          <p:cNvSpPr>
            <a:spLocks noGrp="1"/>
          </p:cNvSpPr>
          <p:nvPr>
            <p:ph type="body" sz="quarter" idx="10" hasCustomPrompt="1"/>
          </p:nvPr>
        </p:nvSpPr>
        <p:spPr>
          <a:xfrm>
            <a:off x="199292" y="2538326"/>
            <a:ext cx="7291754" cy="2614511"/>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1 Here</a:t>
            </a:r>
          </a:p>
        </p:txBody>
      </p:sp>
      <p:sp>
        <p:nvSpPr>
          <p:cNvPr id="6" name="TextBox 5"/>
          <p:cNvSpPr txBox="1"/>
          <p:nvPr userDrawn="1"/>
        </p:nvSpPr>
        <p:spPr>
          <a:xfrm>
            <a:off x="368768" y="2116911"/>
            <a:ext cx="6896736" cy="307777"/>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1. What questions/concerns do you have when working with this case?</a:t>
            </a:r>
            <a:endParaRPr lang="en-US" sz="1400" i="1" dirty="0">
              <a:solidFill>
                <a:srgbClr val="000000"/>
              </a:solidFill>
              <a:latin typeface="Aptos" panose="020B0004020202020204" pitchFamily="34" charset="0"/>
            </a:endParaRPr>
          </a:p>
        </p:txBody>
      </p:sp>
      <p:sp>
        <p:nvSpPr>
          <p:cNvPr id="9" name="Text Placeholder 4"/>
          <p:cNvSpPr>
            <a:spLocks noGrp="1"/>
          </p:cNvSpPr>
          <p:nvPr>
            <p:ph type="body" sz="quarter" idx="12" hasCustomPrompt="1"/>
          </p:nvPr>
        </p:nvSpPr>
        <p:spPr>
          <a:xfrm>
            <a:off x="190666" y="5961065"/>
            <a:ext cx="7291754" cy="3036286"/>
          </a:xfrm>
          <a:prstGeom prst="rect">
            <a:avLst/>
          </a:prstGeom>
        </p:spPr>
        <p:txBody>
          <a:bodyPr/>
          <a:lstStyle>
            <a:lvl1pPr marL="0" indent="0">
              <a:buNone/>
              <a:defRPr sz="1200" baseline="0">
                <a:solidFill>
                  <a:srgbClr val="000000"/>
                </a:solidFill>
                <a:latin typeface="Aptos" panose="020B0004020202020204" pitchFamily="34" charset="0"/>
              </a:defRPr>
            </a:lvl1pPr>
            <a:lvl2pPr>
              <a:defRPr sz="1200">
                <a:solidFill>
                  <a:srgbClr val="000000"/>
                </a:solidFill>
                <a:latin typeface="Aptos" panose="020B0004020202020204" pitchFamily="34" charset="0"/>
              </a:defRPr>
            </a:lvl2pPr>
            <a:lvl3pPr>
              <a:defRPr sz="1200">
                <a:solidFill>
                  <a:srgbClr val="000000"/>
                </a:solidFill>
                <a:latin typeface="Aptos" panose="020B0004020202020204" pitchFamily="34" charset="0"/>
              </a:defRPr>
            </a:lvl3pPr>
            <a:lvl4pPr>
              <a:defRPr sz="1200">
                <a:solidFill>
                  <a:srgbClr val="000000"/>
                </a:solidFill>
                <a:latin typeface="Aptos" panose="020B0004020202020204" pitchFamily="34" charset="0"/>
              </a:defRPr>
            </a:lvl4pPr>
            <a:lvl5pPr>
              <a:defRPr sz="1200">
                <a:solidFill>
                  <a:srgbClr val="000000"/>
                </a:solidFill>
                <a:latin typeface="Aptos" panose="020B0004020202020204" pitchFamily="34" charset="0"/>
              </a:defRPr>
            </a:lvl5pPr>
          </a:lstStyle>
          <a:p>
            <a:pPr lvl="0"/>
            <a:r>
              <a:rPr lang="en-US" dirty="0"/>
              <a:t>Answer Question 2 Here</a:t>
            </a:r>
          </a:p>
        </p:txBody>
      </p:sp>
      <p:sp>
        <p:nvSpPr>
          <p:cNvPr id="10" name="TextBox 9"/>
          <p:cNvSpPr txBox="1"/>
          <p:nvPr userDrawn="1"/>
        </p:nvSpPr>
        <p:spPr>
          <a:xfrm>
            <a:off x="360142" y="5539649"/>
            <a:ext cx="6896736" cy="307777"/>
          </a:xfrm>
          <a:prstGeom prst="rect">
            <a:avLst/>
          </a:prstGeom>
          <a:noFill/>
        </p:spPr>
        <p:txBody>
          <a:bodyPr wrap="square" rtlCol="0">
            <a:spAutoFit/>
          </a:bodyPr>
          <a:lstStyle/>
          <a:p>
            <a:r>
              <a:rPr lang="en-US" sz="1400" b="0" i="0" kern="1200" dirty="0">
                <a:solidFill>
                  <a:srgbClr val="000000"/>
                </a:solidFill>
                <a:effectLst/>
                <a:latin typeface="Aptos" panose="020B0004020202020204" pitchFamily="34" charset="0"/>
                <a:ea typeface="+mn-ea"/>
                <a:cs typeface="+mn-cs"/>
              </a:rPr>
              <a:t>2. What key takeaway(s)</a:t>
            </a:r>
            <a:r>
              <a:rPr lang="en-US" sz="1400" b="0" i="0" kern="1200" baseline="0" dirty="0">
                <a:solidFill>
                  <a:srgbClr val="000000"/>
                </a:solidFill>
                <a:effectLst/>
                <a:latin typeface="Aptos" panose="020B0004020202020204" pitchFamily="34" charset="0"/>
                <a:ea typeface="+mn-ea"/>
                <a:cs typeface="+mn-cs"/>
              </a:rPr>
              <a:t> would you like to share with the group?</a:t>
            </a:r>
            <a:endParaRPr lang="en-US" sz="1400" i="1" dirty="0">
              <a:solidFill>
                <a:srgbClr val="000000"/>
              </a:solidFill>
              <a:latin typeface="Aptos" panose="020B0004020202020204" pitchFamily="34" charset="0"/>
            </a:endParaRPr>
          </a:p>
        </p:txBody>
      </p:sp>
    </p:spTree>
    <p:extLst>
      <p:ext uri="{BB962C8B-B14F-4D97-AF65-F5344CB8AC3E}">
        <p14:creationId xmlns:p14="http://schemas.microsoft.com/office/powerpoint/2010/main" val="164513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p:nvPr userDrawn="1"/>
        </p:nvPicPr>
        <p:blipFill>
          <a:blip r:embed="rId9">
            <a:extLst>
              <a:ext uri="{28A0092B-C50C-407E-A947-70E740481C1C}">
                <a14:useLocalDpi xmlns:a14="http://schemas.microsoft.com/office/drawing/2010/main" val="0"/>
              </a:ext>
            </a:extLst>
          </a:blip>
          <a:stretch>
            <a:fillRect/>
          </a:stretch>
        </p:blipFill>
        <p:spPr>
          <a:xfrm>
            <a:off x="890953" y="167420"/>
            <a:ext cx="5943600" cy="790575"/>
          </a:xfrm>
          <a:prstGeom prst="rect">
            <a:avLst/>
          </a:prstGeom>
        </p:spPr>
      </p:pic>
      <p:sp>
        <p:nvSpPr>
          <p:cNvPr id="8" name="Rectangle 7"/>
          <p:cNvSpPr/>
          <p:nvPr userDrawn="1"/>
        </p:nvSpPr>
        <p:spPr>
          <a:xfrm>
            <a:off x="1932291" y="978144"/>
            <a:ext cx="3723648" cy="369332"/>
          </a:xfrm>
          <a:prstGeom prst="rect">
            <a:avLst/>
          </a:prstGeom>
        </p:spPr>
        <p:txBody>
          <a:bodyPr wrap="none">
            <a:spAutoFit/>
          </a:bodyPr>
          <a:lstStyle/>
          <a:p>
            <a:r>
              <a:rPr lang="en-US" sz="1800" b="1" dirty="0">
                <a:solidFill>
                  <a:srgbClr val="1F6C38"/>
                </a:solidFill>
                <a:effectLst/>
                <a:latin typeface="Aptos" panose="020B0004020202020204" pitchFamily="34" charset="0"/>
                <a:ea typeface="Aptos" panose="020B0004020202020204" pitchFamily="34" charset="0"/>
                <a:cs typeface="Aptos" panose="020B0004020202020204" pitchFamily="34" charset="0"/>
              </a:rPr>
              <a:t>CHW Case Presentation Template</a:t>
            </a:r>
            <a:endParaRPr lang="en-US" dirty="0"/>
          </a:p>
        </p:txBody>
      </p:sp>
      <p:cxnSp>
        <p:nvCxnSpPr>
          <p:cNvPr id="11" name="Straight Connector 10"/>
          <p:cNvCxnSpPr/>
          <p:nvPr userDrawn="1"/>
        </p:nvCxnSpPr>
        <p:spPr>
          <a:xfrm>
            <a:off x="1172308" y="1347476"/>
            <a:ext cx="5474677" cy="0"/>
          </a:xfrm>
          <a:prstGeom prst="line">
            <a:avLst/>
          </a:prstGeom>
          <a:ln w="28575">
            <a:solidFill>
              <a:srgbClr val="1F6C3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647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 id="2147483667" r:id="rId7"/>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405054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Placeholder 3"/>
          <p:cNvGraphicFramePr>
            <a:graphicFrameLocks noGrp="1"/>
          </p:cNvGraphicFramePr>
          <p:nvPr>
            <p:ph type="tbl" sz="quarter" idx="13"/>
            <p:extLst>
              <p:ext uri="{D42A27DB-BD31-4B8C-83A1-F6EECF244321}">
                <p14:modId xmlns:p14="http://schemas.microsoft.com/office/powerpoint/2010/main" val="3395311594"/>
              </p:ext>
            </p:extLst>
          </p:nvPr>
        </p:nvGraphicFramePr>
        <p:xfrm>
          <a:off x="222250" y="3305908"/>
          <a:ext cx="7292976" cy="5416062"/>
        </p:xfrm>
        <a:graphic>
          <a:graphicData uri="http://schemas.openxmlformats.org/drawingml/2006/table">
            <a:tbl>
              <a:tblPr bandRow="1">
                <a:tableStyleId>{5C22544A-7EE6-4342-B048-85BDC9FD1C3A}</a:tableStyleId>
              </a:tblPr>
              <a:tblGrid>
                <a:gridCol w="1224713">
                  <a:extLst>
                    <a:ext uri="{9D8B030D-6E8A-4147-A177-3AD203B41FA5}">
                      <a16:colId xmlns:a16="http://schemas.microsoft.com/office/drawing/2014/main" val="2106046581"/>
                    </a:ext>
                  </a:extLst>
                </a:gridCol>
                <a:gridCol w="2331217">
                  <a:extLst>
                    <a:ext uri="{9D8B030D-6E8A-4147-A177-3AD203B41FA5}">
                      <a16:colId xmlns:a16="http://schemas.microsoft.com/office/drawing/2014/main" val="2026025606"/>
                    </a:ext>
                  </a:extLst>
                </a:gridCol>
                <a:gridCol w="3737046">
                  <a:extLst>
                    <a:ext uri="{9D8B030D-6E8A-4147-A177-3AD203B41FA5}">
                      <a16:colId xmlns:a16="http://schemas.microsoft.com/office/drawing/2014/main" val="1908639353"/>
                    </a:ext>
                  </a:extLst>
                </a:gridCol>
              </a:tblGrid>
              <a:tr h="876658">
                <a:tc rowSpan="2">
                  <a:txBody>
                    <a:bodyPr/>
                    <a:lstStyle/>
                    <a:p>
                      <a:r>
                        <a:rPr lang="en-US" sz="1400" b="0" dirty="0">
                          <a:solidFill>
                            <a:srgbClr val="000000"/>
                          </a:solidFill>
                          <a:latin typeface="Aptos" panose="020B0004020202020204" pitchFamily="34" charset="0"/>
                        </a:rPr>
                        <a:t>Child/Family Overview</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r>
                        <a:rPr lang="en-US" sz="1400" b="0" i="0" kern="1200" dirty="0">
                          <a:solidFill>
                            <a:srgbClr val="1F6C38"/>
                          </a:solidFill>
                          <a:effectLst/>
                          <a:latin typeface="Aptos" panose="020B0004020202020204" pitchFamily="34" charset="0"/>
                          <a:ea typeface="+mn-ea"/>
                          <a:cs typeface="+mn-cs"/>
                        </a:rPr>
                        <a:t>Age/Ethnicity/Race/Gender</a:t>
                      </a:r>
                      <a:endParaRPr lang="en-US" sz="1400" b="0" dirty="0">
                        <a:solidFill>
                          <a:srgbClr val="1F6C38"/>
                        </a:solidFill>
                        <a:latin typeface="Aptos" panose="020B0004020202020204" pitchFamily="34"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a:solidFill>
                            <a:srgbClr val="000000"/>
                          </a:solidFill>
                          <a:effectLst/>
                          <a:latin typeface="Aptos" panose="020B0004020202020204" pitchFamily="34" charset="0"/>
                        </a:rPr>
                        <a:t>14 y.o. Asian Male</a:t>
                      </a:r>
                      <a:r>
                        <a:rPr lang="en-US" sz="1200" b="0" i="0">
                          <a:solidFill>
                            <a:srgbClr val="000000"/>
                          </a:solidFill>
                          <a:effectLst/>
                          <a:latin typeface="Aptos" panose="020B0004020202020204" pitchFamily="34" charset="0"/>
                        </a:rPr>
                        <a:t>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43244435"/>
                  </a:ext>
                </a:extLst>
              </a:tr>
              <a:tr h="2377782">
                <a:tc vMerge="1">
                  <a:txBody>
                    <a:bodyPr/>
                    <a:lstStyle/>
                    <a:p>
                      <a:endParaRPr lang="en-US"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r>
                        <a:rPr lang="en-US" sz="1400" b="0" i="0" kern="1200" dirty="0">
                          <a:solidFill>
                            <a:srgbClr val="1F6C38"/>
                          </a:solidFill>
                          <a:effectLst/>
                          <a:latin typeface="Aptos" panose="020B0004020202020204" pitchFamily="34" charset="0"/>
                          <a:ea typeface="+mn-ea"/>
                          <a:cs typeface="+mn-cs"/>
                        </a:rPr>
                        <a:t>Family composition, culture, and living situation </a:t>
                      </a:r>
                      <a:endParaRPr lang="en-US" sz="1400" b="0" dirty="0">
                        <a:solidFill>
                          <a:srgbClr val="1F6C38"/>
                        </a:solidFill>
                        <a:latin typeface="Aptos" panose="020B0004020202020204" pitchFamily="34"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Pt lives at home with Mom, Mom’s Partner and Siblings (16yo F and 10yo M)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Mom is from Thailand and speaks Thai, while Pt and Siblings primarily speak English</a:t>
                      </a:r>
                      <a:r>
                        <a:rPr lang="en-US" sz="1200" b="0" i="0" dirty="0">
                          <a:solidFill>
                            <a:srgbClr val="000000"/>
                          </a:solidFill>
                          <a:effectLst/>
                          <a:latin typeface="Aptos" panose="020B0004020202020204" pitchFamily="34" charset="0"/>
                        </a:rPr>
                        <a:t>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84936193"/>
                  </a:ext>
                </a:extLst>
              </a:tr>
              <a:tr h="1080811">
                <a:tc rowSpan="2">
                  <a:txBody>
                    <a:bodyPr/>
                    <a:lstStyle/>
                    <a:p>
                      <a:pPr algn="l" rtl="0" fontAlgn="base"/>
                      <a:r>
                        <a:rPr lang="en-US" sz="1400" b="0" i="0" dirty="0">
                          <a:solidFill>
                            <a:srgbClr val="000000"/>
                          </a:solidFill>
                          <a:effectLst/>
                          <a:latin typeface="Aptos" panose="020B0004020202020204" pitchFamily="34" charset="0"/>
                        </a:rPr>
                        <a:t>Current Situation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Referred by and reason(s) for referral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a:solidFill>
                            <a:srgbClr val="000000"/>
                          </a:solidFill>
                          <a:effectLst/>
                          <a:latin typeface="Aptos" panose="020B0004020202020204" pitchFamily="34" charset="0"/>
                        </a:rPr>
                        <a:t>PCP warm hand off to reconnect to services</a:t>
                      </a:r>
                      <a:r>
                        <a:rPr lang="en-US" sz="1200" b="0" i="0">
                          <a:solidFill>
                            <a:srgbClr val="000000"/>
                          </a:solidFill>
                          <a:effectLst/>
                          <a:latin typeface="Aptos" panose="020B0004020202020204" pitchFamily="34" charset="0"/>
                        </a:rPr>
                        <a:t>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74754829"/>
                  </a:ext>
                </a:extLst>
              </a:tr>
              <a:tr h="1080811">
                <a:tc vMerge="1">
                  <a:txBody>
                    <a:bodyPr/>
                    <a:lstStyle/>
                    <a:p>
                      <a:endParaRPr 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Patient/family’s description of concerns/issues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Patient was bullied at school and is now avoiding school. Lost past services, individual therapy, IHT and ICC.  </a:t>
                      </a:r>
                      <a:r>
                        <a:rPr lang="en-US" sz="1200" b="0" i="0" dirty="0">
                          <a:solidFill>
                            <a:srgbClr val="000000"/>
                          </a:solidFill>
                          <a:effectLst/>
                          <a:latin typeface="Aptos" panose="020B0004020202020204" pitchFamily="34" charset="0"/>
                        </a:rPr>
                        <a:t>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71620773"/>
                  </a:ext>
                </a:extLst>
              </a:tr>
            </a:tbl>
          </a:graphicData>
        </a:graphic>
      </p:graphicFrame>
      <p:sp>
        <p:nvSpPr>
          <p:cNvPr id="3" name="Text Placeholder 2"/>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98123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Placeholder 3"/>
          <p:cNvGraphicFramePr>
            <a:graphicFrameLocks noGrp="1"/>
          </p:cNvGraphicFramePr>
          <p:nvPr>
            <p:ph type="tbl" sz="quarter" idx="13"/>
            <p:extLst>
              <p:ext uri="{D42A27DB-BD31-4B8C-83A1-F6EECF244321}">
                <p14:modId xmlns:p14="http://schemas.microsoft.com/office/powerpoint/2010/main" val="3886613851"/>
              </p:ext>
            </p:extLst>
          </p:nvPr>
        </p:nvGraphicFramePr>
        <p:xfrm>
          <a:off x="222250" y="1809750"/>
          <a:ext cx="7292976" cy="7675893"/>
        </p:xfrm>
        <a:graphic>
          <a:graphicData uri="http://schemas.openxmlformats.org/drawingml/2006/table">
            <a:tbl>
              <a:tblPr bandRow="1">
                <a:tableStyleId>{5C22544A-7EE6-4342-B048-85BDC9FD1C3A}</a:tableStyleId>
              </a:tblPr>
              <a:tblGrid>
                <a:gridCol w="1154374">
                  <a:extLst>
                    <a:ext uri="{9D8B030D-6E8A-4147-A177-3AD203B41FA5}">
                      <a16:colId xmlns:a16="http://schemas.microsoft.com/office/drawing/2014/main" val="2106046581"/>
                    </a:ext>
                  </a:extLst>
                </a:gridCol>
                <a:gridCol w="1929284">
                  <a:extLst>
                    <a:ext uri="{9D8B030D-6E8A-4147-A177-3AD203B41FA5}">
                      <a16:colId xmlns:a16="http://schemas.microsoft.com/office/drawing/2014/main" val="2026025606"/>
                    </a:ext>
                  </a:extLst>
                </a:gridCol>
                <a:gridCol w="4209318">
                  <a:extLst>
                    <a:ext uri="{9D8B030D-6E8A-4147-A177-3AD203B41FA5}">
                      <a16:colId xmlns:a16="http://schemas.microsoft.com/office/drawing/2014/main" val="1908639353"/>
                    </a:ext>
                  </a:extLst>
                </a:gridCol>
              </a:tblGrid>
              <a:tr h="783254">
                <a:tc rowSpan="5">
                  <a:txBody>
                    <a:bodyPr/>
                    <a:lstStyle/>
                    <a:p>
                      <a:pPr algn="l" rtl="0" fontAlgn="base"/>
                      <a:r>
                        <a:rPr lang="en-US" sz="1400" b="0" i="0" kern="1200" dirty="0">
                          <a:solidFill>
                            <a:srgbClr val="000000"/>
                          </a:solidFill>
                          <a:effectLst/>
                          <a:latin typeface="Aptos" panose="020B0004020202020204" pitchFamily="34" charset="0"/>
                          <a:ea typeface="+mn-ea"/>
                          <a:cs typeface="+mn-cs"/>
                        </a:rPr>
                        <a:t>Background Information </a:t>
                      </a:r>
                      <a:endParaRPr lang="en-US" sz="1400" b="0" i="0" dirty="0">
                        <a:solidFill>
                          <a:srgbClr val="000000"/>
                        </a:solidFill>
                        <a:effectLst/>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Goals identified by the family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Connect with new services and work on getting Pt to return to school</a:t>
                      </a:r>
                      <a:r>
                        <a:rPr lang="en-US" sz="1200" b="0" i="0" dirty="0">
                          <a:solidFill>
                            <a:srgbClr val="000000"/>
                          </a:solidFill>
                          <a:effectLst/>
                          <a:latin typeface="Aptos" panose="020B0004020202020204" pitchFamily="34" charset="0"/>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45311902"/>
                  </a:ext>
                </a:extLst>
              </a:tr>
              <a:tr h="1096556">
                <a:tc vMerge="1">
                  <a:txBody>
                    <a:bodyPr/>
                    <a:lstStyle/>
                    <a:p>
                      <a:endParaRPr 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Family history </a:t>
                      </a:r>
                    </a:p>
                  </a:txBody>
                  <a:tcPr>
                    <a:lnL w="3175">
                      <a:solidFill>
                        <a:srgbClr val="000000"/>
                      </a:solidFill>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Pt and Siblings recently moved back in with Mom, 3 months ago, after being placed in DCF foster home for 2 years due to allegations of neglect</a:t>
                      </a:r>
                      <a:r>
                        <a:rPr lang="en-US" sz="1200" b="0" i="0" dirty="0">
                          <a:solidFill>
                            <a:srgbClr val="000000"/>
                          </a:solidFill>
                          <a:effectLst/>
                          <a:latin typeface="Aptos" panose="020B0004020202020204" pitchFamily="34" charset="0"/>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61859444"/>
                  </a:ext>
                </a:extLst>
              </a:tr>
              <a:tr h="1723160">
                <a:tc vMerge="1">
                  <a:txBody>
                    <a:bodyPr/>
                    <a:lstStyle/>
                    <a:p>
                      <a:endParaRPr lang="en-US"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a:rPr>
                        <a:t>Child &amp; family strengths </a:t>
                      </a:r>
                    </a:p>
                  </a:txBody>
                  <a:tcPr>
                    <a:lnL w="3175">
                      <a:solidFill>
                        <a:srgbClr val="000000"/>
                      </a:solidFill>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a:rPr>
                        <a:t>Mom is hardworking – works 2 jobs, has enrolled in parenting classes and strong advocate for Pt </a:t>
                      </a:r>
                      <a:r>
                        <a:rPr lang="en-US" sz="1200" b="0" i="0" dirty="0">
                          <a:solidFill>
                            <a:srgbClr val="000000"/>
                          </a:solidFill>
                          <a:effectLst/>
                          <a:latin typeface="Aptos"/>
                        </a:rPr>
                        <a:t> </a:t>
                      </a:r>
                    </a:p>
                    <a:p>
                      <a:pPr algn="l" rtl="0" fontAlgn="base"/>
                      <a:r>
                        <a:rPr lang="en-US" sz="1200" b="0" i="1" dirty="0">
                          <a:solidFill>
                            <a:srgbClr val="000000"/>
                          </a:solidFill>
                          <a:effectLst/>
                          <a:latin typeface="Aptos"/>
                        </a:rPr>
                        <a:t> </a:t>
                      </a:r>
                      <a:r>
                        <a:rPr lang="en-US" sz="1200" b="0" i="0" dirty="0">
                          <a:solidFill>
                            <a:srgbClr val="000000"/>
                          </a:solidFill>
                          <a:effectLst/>
                          <a:latin typeface="Aptos"/>
                        </a:rPr>
                        <a:t> </a:t>
                      </a:r>
                    </a:p>
                    <a:p>
                      <a:pPr algn="l" rtl="0" fontAlgn="base"/>
                      <a:r>
                        <a:rPr lang="en-US" sz="1200" b="0" i="1" dirty="0">
                          <a:solidFill>
                            <a:srgbClr val="000000"/>
                          </a:solidFill>
                          <a:effectLst/>
                          <a:latin typeface="Aptos"/>
                        </a:rPr>
                        <a:t>Pt is caring – looks out for younger brother and is open to receiving services</a:t>
                      </a:r>
                      <a:r>
                        <a:rPr lang="en-US" sz="1200" b="0" i="0" dirty="0">
                          <a:solidFill>
                            <a:srgbClr val="000000"/>
                          </a:solidFill>
                          <a:effectLst/>
                          <a:latin typeface="Aptos"/>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54475451"/>
                  </a:ext>
                </a:extLst>
              </a:tr>
              <a:tr h="2663065">
                <a:tc vMerge="1">
                  <a:txBody>
                    <a:bodyPr/>
                    <a:lstStyle/>
                    <a:p>
                      <a:endParaRPr lang="en-US"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Child &amp; family barriers </a:t>
                      </a:r>
                    </a:p>
                  </a:txBody>
                  <a:tcPr>
                    <a:lnL w="3175">
                      <a:solidFill>
                        <a:srgbClr val="000000"/>
                      </a:solidFill>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a:rPr>
                        <a:t>Family discord – Mom reports challenges to Mom-Pt relationship, Pt not listening, not following rules, and isolating </a:t>
                      </a:r>
                      <a:r>
                        <a:rPr lang="en-US" sz="1200" b="0" i="0" dirty="0">
                          <a:solidFill>
                            <a:srgbClr val="000000"/>
                          </a:solidFill>
                          <a:effectLst/>
                          <a:latin typeface="Aptos"/>
                        </a:rPr>
                        <a:t> </a:t>
                      </a:r>
                    </a:p>
                    <a:p>
                      <a:pPr algn="l" rtl="0" fontAlgn="base"/>
                      <a:r>
                        <a:rPr lang="en-US" sz="1200" b="0" i="1" dirty="0">
                          <a:solidFill>
                            <a:srgbClr val="000000"/>
                          </a:solidFill>
                          <a:effectLst/>
                          <a:latin typeface="Aptos"/>
                        </a:rPr>
                        <a:t> </a:t>
                      </a:r>
                      <a:r>
                        <a:rPr lang="en-US" sz="1200" b="0" i="0" dirty="0">
                          <a:solidFill>
                            <a:srgbClr val="000000"/>
                          </a:solidFill>
                          <a:effectLst/>
                          <a:latin typeface="Aptos"/>
                        </a:rPr>
                        <a:t> </a:t>
                      </a:r>
                    </a:p>
                    <a:p>
                      <a:pPr algn="l" rtl="0" fontAlgn="base"/>
                      <a:r>
                        <a:rPr lang="en-US" sz="1200" b="0" i="1" dirty="0">
                          <a:solidFill>
                            <a:srgbClr val="000000"/>
                          </a:solidFill>
                          <a:effectLst/>
                          <a:latin typeface="Aptos"/>
                        </a:rPr>
                        <a:t>Pt report – Mom does not “understand American culture” and is “embarrassing”, gets bullied at school for “being poor” and “told to get out of US” Pt primarily English speaking, Mom understands limited English</a:t>
                      </a:r>
                      <a:r>
                        <a:rPr lang="en-US" sz="1200" b="0" i="0" dirty="0">
                          <a:solidFill>
                            <a:srgbClr val="000000"/>
                          </a:solidFill>
                          <a:effectLst/>
                          <a:latin typeface="Aptos"/>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96044297"/>
                  </a:ext>
                </a:extLst>
              </a:tr>
              <a:tr h="1409858">
                <a:tc vMerge="1">
                  <a:txBody>
                    <a:bodyPr/>
                    <a:lstStyle/>
                    <a:p>
                      <a:endParaRPr lang="en-US"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Other services/assistance involved (past or present) </a:t>
                      </a:r>
                    </a:p>
                  </a:txBody>
                  <a:tcPr>
                    <a:lnL w="3175">
                      <a:solidFill>
                        <a:srgbClr val="000000"/>
                      </a:solidFill>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Pt was receiving weekly therapy sessions and IHT and ICC services while in DCF group home. Services ended when Pt returned home due to no longer being in area. DCF involved? No longer involved?</a:t>
                      </a:r>
                      <a:r>
                        <a:rPr lang="en-US" sz="1200" b="0" i="0" dirty="0">
                          <a:solidFill>
                            <a:srgbClr val="000000"/>
                          </a:solidFill>
                          <a:effectLst/>
                          <a:latin typeface="Aptos" panose="020B0004020202020204" pitchFamily="34" charset="0"/>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17811384"/>
                  </a:ext>
                </a:extLst>
              </a:tr>
            </a:tbl>
          </a:graphicData>
        </a:graphic>
      </p:graphicFrame>
    </p:spTree>
    <p:extLst>
      <p:ext uri="{BB962C8B-B14F-4D97-AF65-F5344CB8AC3E}">
        <p14:creationId xmlns:p14="http://schemas.microsoft.com/office/powerpoint/2010/main" val="286381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1"/>
            <p:extLst>
              <p:ext uri="{D42A27DB-BD31-4B8C-83A1-F6EECF244321}">
                <p14:modId xmlns:p14="http://schemas.microsoft.com/office/powerpoint/2010/main" val="2390919582"/>
              </p:ext>
            </p:extLst>
          </p:nvPr>
        </p:nvGraphicFramePr>
        <p:xfrm>
          <a:off x="251549" y="4139922"/>
          <a:ext cx="7288212" cy="5637124"/>
        </p:xfrm>
        <a:graphic>
          <a:graphicData uri="http://schemas.openxmlformats.org/drawingml/2006/table">
            <a:tbl>
              <a:tblPr bandRow="1">
                <a:tableStyleId>{5C22544A-7EE6-4342-B048-85BDC9FD1C3A}</a:tableStyleId>
              </a:tblPr>
              <a:tblGrid>
                <a:gridCol w="1443125">
                  <a:extLst>
                    <a:ext uri="{9D8B030D-6E8A-4147-A177-3AD203B41FA5}">
                      <a16:colId xmlns:a16="http://schemas.microsoft.com/office/drawing/2014/main" val="149975851"/>
                    </a:ext>
                  </a:extLst>
                </a:gridCol>
                <a:gridCol w="1802152">
                  <a:extLst>
                    <a:ext uri="{9D8B030D-6E8A-4147-A177-3AD203B41FA5}">
                      <a16:colId xmlns:a16="http://schemas.microsoft.com/office/drawing/2014/main" val="3950284611"/>
                    </a:ext>
                  </a:extLst>
                </a:gridCol>
                <a:gridCol w="4042935">
                  <a:extLst>
                    <a:ext uri="{9D8B030D-6E8A-4147-A177-3AD203B41FA5}">
                      <a16:colId xmlns:a16="http://schemas.microsoft.com/office/drawing/2014/main" val="295414741"/>
                    </a:ext>
                  </a:extLst>
                </a:gridCol>
              </a:tblGrid>
              <a:tr h="1829639">
                <a:tc rowSpan="2">
                  <a:txBody>
                    <a:bodyPr/>
                    <a:lstStyle/>
                    <a:p>
                      <a:pPr algn="ctr"/>
                      <a:r>
                        <a:rPr lang="en-US" sz="1400" dirty="0">
                          <a:solidFill>
                            <a:srgbClr val="000000"/>
                          </a:solidFill>
                          <a:latin typeface="Aptos" panose="020B0004020202020204" pitchFamily="34" charset="0"/>
                        </a:rPr>
                        <a:t>Treatment Plan</a:t>
                      </a: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Recommendation(s) </a:t>
                      </a:r>
                      <a:endParaRPr lang="en-US" sz="1400" b="0" i="0" dirty="0">
                        <a:effectLst/>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Per family’s request, connect Pt to outpatient therapy for individual therapy, IHT for family work and ICC to assist with coordination of services and school related issues</a:t>
                      </a:r>
                      <a:r>
                        <a:rPr lang="en-US" sz="1200" b="0" i="0" dirty="0">
                          <a:solidFill>
                            <a:srgbClr val="000000"/>
                          </a:solidFill>
                          <a:effectLst/>
                          <a:latin typeface="Aptos" panose="020B0004020202020204" pitchFamily="34" charset="0"/>
                        </a:rPr>
                        <a:t> </a:t>
                      </a: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5121071"/>
                  </a:ext>
                </a:extLst>
              </a:tr>
              <a:tr h="3807485">
                <a:tc vMerge="1">
                  <a:txBody>
                    <a:bodyPr/>
                    <a:lstStyle/>
                    <a:p>
                      <a:endParaRPr lang="en-US" dirty="0"/>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DCE8E0"/>
                    </a:solidFill>
                  </a:tcPr>
                </a:tc>
                <a:tc>
                  <a:txBody>
                    <a:bodyPr/>
                    <a:lstStyle/>
                    <a:p>
                      <a:pPr algn="l" rtl="0" fontAlgn="base"/>
                      <a:r>
                        <a:rPr lang="en-US" sz="1400" b="0" i="0" dirty="0">
                          <a:solidFill>
                            <a:srgbClr val="1F6C38"/>
                          </a:solidFill>
                          <a:effectLst/>
                          <a:latin typeface="Aptos" panose="020B0004020202020204" pitchFamily="34" charset="0"/>
                        </a:rPr>
                        <a:t>Next steps for patient/family and CHW/FP </a:t>
                      </a:r>
                      <a:endParaRPr lang="en-US" sz="1400" b="0" i="0" dirty="0">
                        <a:effectLst/>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tc>
                  <a:txBody>
                    <a:bodyPr/>
                    <a:lstStyle/>
                    <a:p>
                      <a:pPr algn="l" rtl="0" fontAlgn="base"/>
                      <a:r>
                        <a:rPr lang="en-US" sz="1200" b="0" i="1" dirty="0">
                          <a:solidFill>
                            <a:srgbClr val="000000"/>
                          </a:solidFill>
                          <a:effectLst/>
                          <a:latin typeface="Aptos" panose="020B0004020202020204" pitchFamily="34" charset="0"/>
                        </a:rPr>
                        <a:t>CHW will: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Refer to BHC for therapy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Refer to Aspire for IHT (508-927-7193)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Refer to Park Street for ICC services (855-240-4663)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F/u with referral after f/u call with family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Family will: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If family has not heard back from Aspire or Park Street, f/u with intake in 2 weeks </a:t>
                      </a:r>
                      <a:r>
                        <a:rPr lang="en-US" sz="1200" b="0" i="0" dirty="0">
                          <a:solidFill>
                            <a:srgbClr val="000000"/>
                          </a:solidFill>
                          <a:effectLst/>
                          <a:latin typeface="Aptos" panose="020B0004020202020204" pitchFamily="34" charset="0"/>
                        </a:rPr>
                        <a:t> </a:t>
                      </a:r>
                    </a:p>
                    <a:p>
                      <a:pPr algn="l" rtl="0" fontAlgn="base">
                        <a:buFont typeface="Arial" panose="020B0604020202020204" pitchFamily="34" charset="0"/>
                        <a:buChar char="•"/>
                      </a:pPr>
                      <a:r>
                        <a:rPr lang="en-US" sz="1200" b="0" i="1" dirty="0">
                          <a:solidFill>
                            <a:srgbClr val="000000"/>
                          </a:solidFill>
                          <a:effectLst/>
                          <a:latin typeface="Aptos" panose="020B0004020202020204" pitchFamily="34" charset="0"/>
                        </a:rPr>
                        <a:t>Request sooner appointment with BHC, PCP or CHW if other concerns arise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 </a:t>
                      </a:r>
                      <a:r>
                        <a:rPr lang="en-US" sz="1200" b="0" i="0" dirty="0">
                          <a:solidFill>
                            <a:srgbClr val="000000"/>
                          </a:solidFill>
                          <a:effectLst/>
                          <a:latin typeface="Aptos" panose="020B0004020202020204" pitchFamily="34" charset="0"/>
                        </a:rPr>
                        <a:t> </a:t>
                      </a:r>
                    </a:p>
                    <a:p>
                      <a:pPr algn="l" rtl="0" fontAlgn="base"/>
                      <a:r>
                        <a:rPr lang="en-US" sz="1200" b="0" i="1" dirty="0">
                          <a:solidFill>
                            <a:srgbClr val="000000"/>
                          </a:solidFill>
                          <a:effectLst/>
                          <a:latin typeface="Aptos" panose="020B0004020202020204" pitchFamily="34" charset="0"/>
                        </a:rPr>
                        <a:t>Other team members (BHI, PCP) involved will:</a:t>
                      </a:r>
                      <a:r>
                        <a:rPr lang="en-US" sz="1200" b="0" i="0" dirty="0">
                          <a:solidFill>
                            <a:srgbClr val="000000"/>
                          </a:solidFill>
                          <a:effectLst/>
                          <a:latin typeface="Aptos" panose="020B0004020202020204" pitchFamily="34" charset="0"/>
                        </a:rPr>
                        <a:t> </a:t>
                      </a:r>
                    </a:p>
                    <a:p>
                      <a:pPr marL="285750" indent="-285750" algn="l" rtl="0" fontAlgn="base">
                        <a:buFont typeface="Arial" panose="020B0604020202020204" pitchFamily="34" charset="0"/>
                        <a:buChar char="•"/>
                      </a:pPr>
                      <a:endParaRPr lang="en-US" sz="1200" b="0" i="0" dirty="0">
                        <a:solidFill>
                          <a:srgbClr val="000000"/>
                        </a:solidFill>
                        <a:effectLst/>
                        <a:latin typeface="Aptos" panose="020B0004020202020204" pitchFamily="34" charset="0"/>
                      </a:endParaRPr>
                    </a:p>
                  </a:txBody>
                  <a:tcP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2983140"/>
                  </a:ext>
                </a:extLst>
              </a:tr>
            </a:tbl>
          </a:graphicData>
        </a:graphic>
      </p:graphicFrame>
      <p:graphicFrame>
        <p:nvGraphicFramePr>
          <p:cNvPr id="4" name="Table Placeholder 2"/>
          <p:cNvGraphicFramePr>
            <a:graphicFrameLocks noGrp="1"/>
          </p:cNvGraphicFramePr>
          <p:nvPr>
            <p:ph type="tbl" sz="quarter" idx="10"/>
            <p:extLst>
              <p:ext uri="{D42A27DB-BD31-4B8C-83A1-F6EECF244321}">
                <p14:modId xmlns:p14="http://schemas.microsoft.com/office/powerpoint/2010/main" val="247123650"/>
              </p:ext>
            </p:extLst>
          </p:nvPr>
        </p:nvGraphicFramePr>
        <p:xfrm>
          <a:off x="234950" y="2156760"/>
          <a:ext cx="7231078" cy="1016814"/>
        </p:xfrm>
        <a:graphic>
          <a:graphicData uri="http://schemas.openxmlformats.org/drawingml/2006/table">
            <a:tbl>
              <a:tblPr bandRow="1">
                <a:tableStyleId>{5C22544A-7EE6-4342-B048-85BDC9FD1C3A}</a:tableStyleId>
              </a:tblPr>
              <a:tblGrid>
                <a:gridCol w="526140">
                  <a:extLst>
                    <a:ext uri="{9D8B030D-6E8A-4147-A177-3AD203B41FA5}">
                      <a16:colId xmlns:a16="http://schemas.microsoft.com/office/drawing/2014/main" val="915308408"/>
                    </a:ext>
                  </a:extLst>
                </a:gridCol>
                <a:gridCol w="2923856">
                  <a:extLst>
                    <a:ext uri="{9D8B030D-6E8A-4147-A177-3AD203B41FA5}">
                      <a16:colId xmlns:a16="http://schemas.microsoft.com/office/drawing/2014/main" val="4075902563"/>
                    </a:ext>
                  </a:extLst>
                </a:gridCol>
                <a:gridCol w="542079">
                  <a:extLst>
                    <a:ext uri="{9D8B030D-6E8A-4147-A177-3AD203B41FA5}">
                      <a16:colId xmlns:a16="http://schemas.microsoft.com/office/drawing/2014/main" val="1942477526"/>
                    </a:ext>
                  </a:extLst>
                </a:gridCol>
                <a:gridCol w="3239003">
                  <a:extLst>
                    <a:ext uri="{9D8B030D-6E8A-4147-A177-3AD203B41FA5}">
                      <a16:colId xmlns:a16="http://schemas.microsoft.com/office/drawing/2014/main" val="3486557085"/>
                    </a:ext>
                  </a:extLst>
                </a:gridCol>
              </a:tblGrid>
              <a:tr h="336673">
                <a:tc>
                  <a:txBody>
                    <a:bodyPr/>
                    <a:lstStyle/>
                    <a:p>
                      <a:pPr algn="ctr"/>
                      <a:endParaRPr lang="en-US" sz="1200" dirty="0">
                        <a:solidFill>
                          <a:srgbClr val="000000"/>
                        </a:solidFill>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Aptos" panose="020B0004020202020204" pitchFamily="34" charset="0"/>
                          <a:ea typeface="+mn-ea"/>
                          <a:cs typeface="+mn-cs"/>
                        </a:rPr>
                        <a:t>Engagement</a:t>
                      </a: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marL="0" lvl="0" indent="0" algn="l" defTabSz="777240">
                        <a:lnSpc>
                          <a:spcPct val="100000"/>
                        </a:lnSpc>
                        <a:spcBef>
                          <a:spcPts val="0"/>
                        </a:spcBef>
                        <a:spcAft>
                          <a:spcPts val="0"/>
                        </a:spcAft>
                        <a:buNone/>
                        <a:tabLst/>
                        <a:defRPr/>
                      </a:pPr>
                      <a:endParaRPr lang="en-US" sz="1200" kern="1200" dirty="0">
                        <a:solidFill>
                          <a:srgbClr val="000000"/>
                        </a:solidFill>
                        <a:effectLst/>
                        <a:latin typeface="Aptos"/>
                        <a:ea typeface="+mn-ea"/>
                        <a:cs typeface="+mn-cs"/>
                      </a:endParaRPr>
                    </a:p>
                  </a:txBody>
                  <a:tcPr anchor="ctr">
                    <a:lnL w="3175" cap="flat" cmpd="sng" algn="ctr">
                      <a:solidFill>
                        <a:srgbClr val="000000"/>
                      </a:solidFill>
                      <a:prstDash val="solid"/>
                      <a:round/>
                      <a:headEnd type="none" w="med" len="med"/>
                      <a:tailEnd type="none" w="med" len="med"/>
                    </a:lnL>
                    <a:lnR w="3174">
                      <a:solidFill>
                        <a:srgbClr val="000000"/>
                      </a:solidFill>
                    </a:lnR>
                    <a:lnT w="3174">
                      <a:solidFill>
                        <a:srgbClr val="000000"/>
                      </a:solidFill>
                    </a:lnT>
                    <a:lnB w="3174">
                      <a:solidFill>
                        <a:srgbClr val="000000"/>
                      </a:solidFill>
                    </a:lnB>
                    <a:noFill/>
                  </a:tcPr>
                </a:tc>
                <a:tc>
                  <a:txBody>
                    <a:bodyPr/>
                    <a:lstStyle/>
                    <a:p>
                      <a:pPr marL="0" marR="0" lvl="0" indent="0" algn="l" defTabSz="777240" rtl="0">
                        <a:lnSpc>
                          <a:spcPct val="100000"/>
                        </a:lnSpc>
                        <a:spcBef>
                          <a:spcPts val="0"/>
                        </a:spcBef>
                        <a:spcAft>
                          <a:spcPts val="0"/>
                        </a:spcAft>
                        <a:buClrTx/>
                        <a:buSzTx/>
                        <a:buFontTx/>
                        <a:buNone/>
                        <a:tabLst/>
                        <a:defRPr/>
                      </a:pPr>
                      <a:r>
                        <a:rPr lang="en-US" sz="1200" kern="1200" dirty="0">
                          <a:solidFill>
                            <a:srgbClr val="000000"/>
                          </a:solidFill>
                          <a:effectLst/>
                          <a:latin typeface="Aptos"/>
                          <a:ea typeface="+mn-ea"/>
                          <a:cs typeface="+mn-cs"/>
                        </a:rPr>
                        <a:t>Psychoeducation</a:t>
                      </a:r>
                      <a:endParaRPr lang="en-US"/>
                    </a:p>
                  </a:txBody>
                  <a:tcPr anchor="ctr">
                    <a:lnL w="3174"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8898582"/>
                  </a:ext>
                </a:extLst>
              </a:tr>
              <a:tr h="336670">
                <a:tc>
                  <a:txBody>
                    <a:bodyPr/>
                    <a:lstStyle/>
                    <a:p>
                      <a:pPr algn="ctr"/>
                      <a:endParaRPr lang="en-US" sz="1200" dirty="0">
                        <a:solidFill>
                          <a:srgbClr val="000000"/>
                        </a:solidFill>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r>
                        <a:rPr lang="en-US" sz="1200" kern="1200" dirty="0">
                          <a:solidFill>
                            <a:srgbClr val="000000"/>
                          </a:solidFill>
                          <a:effectLst/>
                          <a:latin typeface="Aptos" panose="020B0004020202020204" pitchFamily="34" charset="0"/>
                          <a:ea typeface="+mn-ea"/>
                          <a:cs typeface="+mn-cs"/>
                        </a:rPr>
                        <a:t>Education</a:t>
                      </a:r>
                      <a:endParaRPr lang="en-US" sz="1200" dirty="0">
                        <a:solidFill>
                          <a:srgbClr val="000000"/>
                        </a:solidFill>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lvl="0">
                        <a:buNone/>
                      </a:pPr>
                      <a:endParaRPr lang="en-US" sz="1200" kern="1200" dirty="0">
                        <a:solidFill>
                          <a:srgbClr val="000000"/>
                        </a:solidFill>
                        <a:effectLst/>
                        <a:latin typeface="Aptos"/>
                        <a:ea typeface="+mn-ea"/>
                        <a:cs typeface="+mn-cs"/>
                      </a:endParaRPr>
                    </a:p>
                  </a:txBody>
                  <a:tcPr anchor="ctr">
                    <a:lnL w="3175" cap="flat" cmpd="sng" algn="ctr">
                      <a:solidFill>
                        <a:srgbClr val="000000"/>
                      </a:solidFill>
                      <a:prstDash val="solid"/>
                      <a:round/>
                      <a:headEnd type="none" w="med" len="med"/>
                      <a:tailEnd type="none" w="med" len="med"/>
                    </a:lnL>
                    <a:lnR w="3174">
                      <a:solidFill>
                        <a:srgbClr val="000000"/>
                      </a:solidFill>
                    </a:lnR>
                    <a:lnT w="3174">
                      <a:solidFill>
                        <a:srgbClr val="000000"/>
                      </a:solidFill>
                    </a:lnT>
                    <a:lnB w="3174">
                      <a:solidFill>
                        <a:srgbClr val="000000"/>
                      </a:solidFill>
                    </a:lnB>
                    <a:noFill/>
                  </a:tcPr>
                </a:tc>
                <a:tc>
                  <a:txBody>
                    <a:bodyPr/>
                    <a:lstStyle/>
                    <a:p>
                      <a:pPr lvl="0">
                        <a:buNone/>
                      </a:pPr>
                      <a:r>
                        <a:rPr lang="en-US" sz="1200" kern="1200" dirty="0">
                          <a:solidFill>
                            <a:srgbClr val="000000"/>
                          </a:solidFill>
                          <a:effectLst/>
                          <a:latin typeface="Aptos"/>
                          <a:ea typeface="+mn-ea"/>
                          <a:cs typeface="+mn-cs"/>
                        </a:rPr>
                        <a:t>Motivational Interviewing (MI)</a:t>
                      </a:r>
                      <a:endParaRPr lang="en-US" sz="1200">
                        <a:solidFill>
                          <a:srgbClr val="000000"/>
                        </a:solidFill>
                        <a:latin typeface="Aptos"/>
                      </a:endParaRPr>
                    </a:p>
                  </a:txBody>
                  <a:tcPr anchor="ctr">
                    <a:lnL w="3174"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3480330"/>
                  </a:ext>
                </a:extLst>
              </a:tr>
              <a:tr h="343471">
                <a:tc>
                  <a:txBody>
                    <a:bodyPr/>
                    <a:lstStyle/>
                    <a:p>
                      <a:pPr algn="ctr"/>
                      <a:endParaRPr lang="en-US" sz="1200" dirty="0">
                        <a:solidFill>
                          <a:srgbClr val="000000"/>
                        </a:solidFill>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r>
                        <a:rPr lang="en-US" sz="1200" kern="1200" dirty="0">
                          <a:solidFill>
                            <a:srgbClr val="000000"/>
                          </a:solidFill>
                          <a:effectLst/>
                          <a:latin typeface="Aptos" panose="020B0004020202020204" pitchFamily="34" charset="0"/>
                          <a:ea typeface="+mn-ea"/>
                          <a:cs typeface="+mn-cs"/>
                        </a:rPr>
                        <a:t>Care Coordination</a:t>
                      </a:r>
                      <a:endParaRPr lang="en-US" sz="1200" dirty="0">
                        <a:solidFill>
                          <a:srgbClr val="000000"/>
                        </a:solidFill>
                        <a:latin typeface="Aptos" panose="020B0004020202020204" pitchFamily="34" charset="0"/>
                      </a:endParaRPr>
                    </a:p>
                  </a:txBody>
                  <a:tcPr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lvl="0">
                        <a:buNone/>
                      </a:pPr>
                      <a:endParaRPr lang="en-US" sz="1200" kern="1200" baseline="0" dirty="0">
                        <a:solidFill>
                          <a:srgbClr val="000000"/>
                        </a:solidFill>
                        <a:effectLst/>
                        <a:latin typeface="Aptos"/>
                        <a:ea typeface="+mn-ea"/>
                        <a:cs typeface="+mn-cs"/>
                      </a:endParaRPr>
                    </a:p>
                  </a:txBody>
                  <a:tcPr anchor="ctr">
                    <a:lnL w="3175" cap="flat" cmpd="sng" algn="ctr">
                      <a:solidFill>
                        <a:srgbClr val="000000"/>
                      </a:solidFill>
                      <a:prstDash val="solid"/>
                      <a:round/>
                      <a:headEnd type="none" w="med" len="med"/>
                      <a:tailEnd type="none" w="med" len="med"/>
                    </a:lnL>
                    <a:lnR w="3174">
                      <a:solidFill>
                        <a:srgbClr val="000000"/>
                      </a:solidFill>
                    </a:lnR>
                    <a:lnT w="3174">
                      <a:solidFill>
                        <a:srgbClr val="000000"/>
                      </a:solidFill>
                    </a:lnT>
                    <a:lnB w="3174">
                      <a:solidFill>
                        <a:srgbClr val="000000"/>
                      </a:solidFill>
                    </a:lnB>
                    <a:noFill/>
                  </a:tcPr>
                </a:tc>
                <a:tc>
                  <a:txBody>
                    <a:bodyPr/>
                    <a:lstStyle/>
                    <a:p>
                      <a:pPr lvl="0">
                        <a:buNone/>
                      </a:pPr>
                      <a:r>
                        <a:rPr lang="en-US" sz="1200" kern="1200" dirty="0">
                          <a:solidFill>
                            <a:srgbClr val="000000"/>
                          </a:solidFill>
                          <a:effectLst/>
                          <a:latin typeface="Aptos"/>
                          <a:ea typeface="+mn-ea"/>
                          <a:cs typeface="+mn-cs"/>
                        </a:rPr>
                        <a:t>Problem Solving Education</a:t>
                      </a:r>
                      <a:r>
                        <a:rPr lang="en-US" sz="1200" kern="1200" baseline="0" dirty="0">
                          <a:solidFill>
                            <a:srgbClr val="000000"/>
                          </a:solidFill>
                          <a:effectLst/>
                          <a:latin typeface="Aptos"/>
                          <a:ea typeface="+mn-ea"/>
                          <a:cs typeface="+mn-cs"/>
                        </a:rPr>
                        <a:t> (PSE)</a:t>
                      </a:r>
                      <a:endParaRPr lang="en-US" sz="1200" dirty="0">
                        <a:solidFill>
                          <a:srgbClr val="000000"/>
                        </a:solidFill>
                        <a:latin typeface="Aptos"/>
                      </a:endParaRPr>
                    </a:p>
                  </a:txBody>
                  <a:tcPr anchor="ctr">
                    <a:lnL w="3174"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1560469"/>
                  </a:ext>
                </a:extLst>
              </a:tr>
            </a:tbl>
          </a:graphicData>
        </a:graphic>
      </p:graphicFrame>
      <p:sp>
        <p:nvSpPr>
          <p:cNvPr id="5" name="Rectangle 4"/>
          <p:cNvSpPr/>
          <p:nvPr/>
        </p:nvSpPr>
        <p:spPr>
          <a:xfrm>
            <a:off x="425799" y="1911406"/>
            <a:ext cx="3886200" cy="278666"/>
          </a:xfrm>
          <a:prstGeom prst="rect">
            <a:avLst/>
          </a:prstGeom>
        </p:spPr>
        <p:txBody>
          <a:bodyPr>
            <a:spAutoFit/>
          </a:bodyPr>
          <a:lstStyle/>
          <a:p>
            <a:pPr>
              <a:lnSpc>
                <a:spcPct val="116000"/>
              </a:lnSpc>
              <a:spcAft>
                <a:spcPts val="800"/>
              </a:spcAft>
            </a:pPr>
            <a:r>
              <a:rPr lang="en-US" sz="1100" b="1" dirty="0">
                <a:solidFill>
                  <a:srgbClr val="000000"/>
                </a:solidFill>
                <a:latin typeface="Aptos"/>
                <a:ea typeface="Times New Roman" panose="02020603050405020304" pitchFamily="18" charset="0"/>
                <a:cs typeface="Times New Roman"/>
              </a:rPr>
              <a:t>(Add an 'x' in the box to the left of any that apply)</a:t>
            </a:r>
            <a:endParaRPr lang="en-US" sz="110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428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12"/>
          </p:nvPr>
        </p:nvSpPr>
        <p:spPr/>
        <p:txBody>
          <a:bodyPr/>
          <a:lstStyle/>
          <a:p>
            <a:endParaRPr lang="en-US"/>
          </a:p>
        </p:txBody>
      </p:sp>
      <p:sp>
        <p:nvSpPr>
          <p:cNvPr id="5" name="Text Placeholder 4"/>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326736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984883533"/>
      </p:ext>
    </p:extLst>
  </p:cSld>
  <p:clrMapOvr>
    <a:masterClrMapping/>
  </p:clrMapOvr>
</p:sld>
</file>

<file path=ppt/theme/theme1.xml><?xml version="1.0" encoding="utf-8"?>
<a:theme xmlns:a="http://schemas.openxmlformats.org/drawingml/2006/main" name="Office Theme">
  <a:themeElements>
    <a:clrScheme name="TEAM UP">
      <a:dk1>
        <a:srgbClr val="2C5176"/>
      </a:dk1>
      <a:lt1>
        <a:srgbClr val="FFFFFF"/>
      </a:lt1>
      <a:dk2>
        <a:srgbClr val="1F6C38"/>
      </a:dk2>
      <a:lt2>
        <a:srgbClr val="F7F7F8"/>
      </a:lt2>
      <a:accent1>
        <a:srgbClr val="297CA8"/>
      </a:accent1>
      <a:accent2>
        <a:srgbClr val="77BADE"/>
      </a:accent2>
      <a:accent3>
        <a:srgbClr val="D2E8F4"/>
      </a:accent3>
      <a:accent4>
        <a:srgbClr val="132A44"/>
      </a:accent4>
      <a:accent5>
        <a:srgbClr val="DBDADB"/>
      </a:accent5>
      <a:accent6>
        <a:srgbClr val="C5E8C3"/>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DDB80B2FD2034BBCF8A2C86D4B2DBA" ma:contentTypeVersion="25" ma:contentTypeDescription="Create a new document." ma:contentTypeScope="" ma:versionID="51ef45a29d4e9b1a2023c024027ac2fd">
  <xsd:schema xmlns:xsd="http://www.w3.org/2001/XMLSchema" xmlns:xs="http://www.w3.org/2001/XMLSchema" xmlns:p="http://schemas.microsoft.com/office/2006/metadata/properties" xmlns:ns2="6d7928bf-a193-4a81-b101-c18a1b5af782" xmlns:ns3="e937a3b4-ced8-470d-8e43-93041006c3f9" targetNamespace="http://schemas.microsoft.com/office/2006/metadata/properties" ma:root="true" ma:fieldsID="ced161fbad5ef43bb171d675d00c8f57" ns2:_="" ns3:_="">
    <xsd:import namespace="6d7928bf-a193-4a81-b101-c18a1b5af782"/>
    <xsd:import namespace="e937a3b4-ced8-470d-8e43-93041006c3f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7928bf-a193-4a81-b101-c18a1b5af7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fddfc6a-7a00-4d61-babe-e7a88612b426"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hidden="true" ma:internalName="MediaServiceOCR" ma:readOnly="true">
      <xsd:simpleType>
        <xsd:restriction base="dms:Note"/>
      </xsd:simpleType>
    </xsd:element>
    <xsd:element name="MediaServiceLocation" ma:index="22" nillable="true" ma:displayName="Location" ma:hidden="true"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37a3b4-ced8-470d-8e43-93041006c3f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a87e2f7-58d9-430b-a36c-9283b0ef4bda}" ma:internalName="TaxCatchAll" ma:readOnly="false" ma:showField="CatchAllData" ma:web="e937a3b4-ced8-470d-8e43-93041006c3f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hidden="true" ma:internalName="SharedWithDetail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d7928bf-a193-4a81-b101-c18a1b5af782">
      <Terms xmlns="http://schemas.microsoft.com/office/infopath/2007/PartnerControls"/>
    </lcf76f155ced4ddcb4097134ff3c332f>
    <TaxCatchAll xmlns="e937a3b4-ced8-470d-8e43-93041006c3f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515614-6334-413D-8814-290A41E6EC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7928bf-a193-4a81-b101-c18a1b5af782"/>
    <ds:schemaRef ds:uri="e937a3b4-ced8-470d-8e43-93041006c3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23A63B-881D-4964-BC87-5DA0A142C1AC}">
  <ds:schemaRefs>
    <ds:schemaRef ds:uri="http://schemas.microsoft.com/office/infopath/2007/PartnerControls"/>
    <ds:schemaRef ds:uri="http://purl.org/dc/dcmitype/"/>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e937a3b4-ced8-470d-8e43-93041006c3f9"/>
    <ds:schemaRef ds:uri="6d7928bf-a193-4a81-b101-c18a1b5af782"/>
    <ds:schemaRef ds:uri="http://www.w3.org/XML/1998/namespace"/>
    <ds:schemaRef ds:uri="http://purl.org/dc/terms/"/>
  </ds:schemaRefs>
</ds:datastoreItem>
</file>

<file path=customXml/itemProps3.xml><?xml version="1.0" encoding="utf-8"?>
<ds:datastoreItem xmlns:ds="http://schemas.openxmlformats.org/officeDocument/2006/customXml" ds:itemID="{96170872-4265-467E-9723-934B4EEC54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145</TotalTime>
  <Words>500</Words>
  <Application>Microsoft Office PowerPoint</Application>
  <PresentationFormat>Custom</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Boston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McNally, Heather</dc:creator>
  <cp:lastModifiedBy>McNally, Heather</cp:lastModifiedBy>
  <cp:revision>60</cp:revision>
  <dcterms:created xsi:type="dcterms:W3CDTF">2025-01-07T15:23:26Z</dcterms:created>
  <dcterms:modified xsi:type="dcterms:W3CDTF">2025-01-07T21:37:32Z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0x010100EDDDB80B2FD2034BBCF8A2C86D4B2DBA</vt:lpwstr>
  </property>
  <property fmtid="{D5CDD505-2E9C-101B-9397-08002B2CF9AE}" pid="3" name="MediaServiceImageTags">
    <vt:lpwstr/>
  </property>
</Properties>
</file>